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85" r:id="rId3"/>
    <p:sldId id="313" r:id="rId4"/>
    <p:sldId id="314" r:id="rId6"/>
    <p:sldId id="259" r:id="rId7"/>
    <p:sldId id="261" r:id="rId8"/>
    <p:sldId id="260" r:id="rId9"/>
    <p:sldId id="262" r:id="rId10"/>
    <p:sldId id="316" r:id="rId11"/>
    <p:sldId id="288" r:id="rId12"/>
    <p:sldId id="264" r:id="rId13"/>
    <p:sldId id="265" r:id="rId14"/>
    <p:sldId id="286" r:id="rId15"/>
    <p:sldId id="287" r:id="rId16"/>
    <p:sldId id="312" r:id="rId17"/>
    <p:sldId id="317" r:id="rId18"/>
    <p:sldId id="318" r:id="rId19"/>
    <p:sldId id="322" r:id="rId20"/>
    <p:sldId id="320" r:id="rId21"/>
    <p:sldId id="321" r:id="rId22"/>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14.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87D3EB-B54C-4F31-BFEA-EC56E4C735F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9532B1-D51B-4065-979B-CDD6B40756D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8186341" y="1"/>
            <a:ext cx="4005659" cy="2123880"/>
          </a:xfrm>
          <a:custGeom>
            <a:avLst/>
            <a:gdLst>
              <a:gd name="connsiteX0" fmla="*/ 0 w 3913414"/>
              <a:gd name="connsiteY0" fmla="*/ 0 h 1226967"/>
              <a:gd name="connsiteX1" fmla="*/ 3913414 w 3913414"/>
              <a:gd name="connsiteY1" fmla="*/ 0 h 1226967"/>
              <a:gd name="connsiteX2" fmla="*/ 3913414 w 3913414"/>
              <a:gd name="connsiteY2" fmla="*/ 1226967 h 1226967"/>
              <a:gd name="connsiteX3" fmla="*/ 0 w 3913414"/>
              <a:gd name="connsiteY3" fmla="*/ 1226967 h 1226967"/>
              <a:gd name="connsiteX4" fmla="*/ 0 w 3913414"/>
              <a:gd name="connsiteY4" fmla="*/ 0 h 1226967"/>
              <a:gd name="connsiteX0-1" fmla="*/ 0 w 3913414"/>
              <a:gd name="connsiteY0-2" fmla="*/ 0 h 2108710"/>
              <a:gd name="connsiteX1-3" fmla="*/ 3913414 w 3913414"/>
              <a:gd name="connsiteY1-4" fmla="*/ 0 h 2108710"/>
              <a:gd name="connsiteX2-5" fmla="*/ 3913414 w 3913414"/>
              <a:gd name="connsiteY2-6" fmla="*/ 1226967 h 2108710"/>
              <a:gd name="connsiteX3-7" fmla="*/ 1338943 w 3913414"/>
              <a:gd name="connsiteY3-8" fmla="*/ 2108710 h 2108710"/>
              <a:gd name="connsiteX4-9" fmla="*/ 0 w 3913414"/>
              <a:gd name="connsiteY4-10" fmla="*/ 0 h 2108710"/>
              <a:gd name="connsiteX0-11" fmla="*/ 95656 w 4009070"/>
              <a:gd name="connsiteY0-12" fmla="*/ 0 h 2144039"/>
              <a:gd name="connsiteX1-13" fmla="*/ 4009070 w 4009070"/>
              <a:gd name="connsiteY1-14" fmla="*/ 0 h 2144039"/>
              <a:gd name="connsiteX2-15" fmla="*/ 4009070 w 4009070"/>
              <a:gd name="connsiteY2-16" fmla="*/ 1226967 h 2144039"/>
              <a:gd name="connsiteX3-17" fmla="*/ 1434599 w 4009070"/>
              <a:gd name="connsiteY3-18" fmla="*/ 2108710 h 2144039"/>
              <a:gd name="connsiteX4-19" fmla="*/ 95656 w 4009070"/>
              <a:gd name="connsiteY4-20" fmla="*/ 0 h 2144039"/>
              <a:gd name="connsiteX0-21" fmla="*/ 99754 w 4013168"/>
              <a:gd name="connsiteY0-22" fmla="*/ 0 h 2108735"/>
              <a:gd name="connsiteX1-23" fmla="*/ 4013168 w 4013168"/>
              <a:gd name="connsiteY1-24" fmla="*/ 0 h 2108735"/>
              <a:gd name="connsiteX2-25" fmla="*/ 4013168 w 4013168"/>
              <a:gd name="connsiteY2-26" fmla="*/ 1226967 h 2108735"/>
              <a:gd name="connsiteX3-27" fmla="*/ 1438697 w 4013168"/>
              <a:gd name="connsiteY3-28" fmla="*/ 2108710 h 2108735"/>
              <a:gd name="connsiteX4-29" fmla="*/ 99754 w 4013168"/>
              <a:gd name="connsiteY4-30" fmla="*/ 0 h 2108735"/>
              <a:gd name="connsiteX0-31" fmla="*/ 93719 w 4007133"/>
              <a:gd name="connsiteY0-32" fmla="*/ 0 h 2120568"/>
              <a:gd name="connsiteX1-33" fmla="*/ 4007133 w 4007133"/>
              <a:gd name="connsiteY1-34" fmla="*/ 0 h 2120568"/>
              <a:gd name="connsiteX2-35" fmla="*/ 4007133 w 4007133"/>
              <a:gd name="connsiteY2-36" fmla="*/ 1226967 h 2120568"/>
              <a:gd name="connsiteX3-37" fmla="*/ 1432662 w 4007133"/>
              <a:gd name="connsiteY3-38" fmla="*/ 2108710 h 2120568"/>
              <a:gd name="connsiteX4-39" fmla="*/ 93719 w 4007133"/>
              <a:gd name="connsiteY4-40" fmla="*/ 0 h 2120568"/>
              <a:gd name="connsiteX0-41" fmla="*/ 67969 w 3981383"/>
              <a:gd name="connsiteY0-42" fmla="*/ 0 h 2120568"/>
              <a:gd name="connsiteX1-43" fmla="*/ 3981383 w 3981383"/>
              <a:gd name="connsiteY1-44" fmla="*/ 0 h 2120568"/>
              <a:gd name="connsiteX2-45" fmla="*/ 3981383 w 3981383"/>
              <a:gd name="connsiteY2-46" fmla="*/ 1226967 h 2120568"/>
              <a:gd name="connsiteX3-47" fmla="*/ 1406912 w 3981383"/>
              <a:gd name="connsiteY3-48" fmla="*/ 2108710 h 2120568"/>
              <a:gd name="connsiteX4-49" fmla="*/ 67969 w 3981383"/>
              <a:gd name="connsiteY4-50" fmla="*/ 0 h 2120568"/>
              <a:gd name="connsiteX0-51" fmla="*/ 73775 w 3987189"/>
              <a:gd name="connsiteY0-52" fmla="*/ 0 h 2109518"/>
              <a:gd name="connsiteX1-53" fmla="*/ 3987189 w 3987189"/>
              <a:gd name="connsiteY1-54" fmla="*/ 0 h 2109518"/>
              <a:gd name="connsiteX2-55" fmla="*/ 3987189 w 3987189"/>
              <a:gd name="connsiteY2-56" fmla="*/ 1226967 h 2109518"/>
              <a:gd name="connsiteX3-57" fmla="*/ 1412718 w 3987189"/>
              <a:gd name="connsiteY3-58" fmla="*/ 2108710 h 2109518"/>
              <a:gd name="connsiteX4-59" fmla="*/ 73775 w 3987189"/>
              <a:gd name="connsiteY4-60" fmla="*/ 0 h 2109518"/>
              <a:gd name="connsiteX0-61" fmla="*/ 92245 w 4005659"/>
              <a:gd name="connsiteY0-62" fmla="*/ 0 h 2123880"/>
              <a:gd name="connsiteX1-63" fmla="*/ 4005659 w 4005659"/>
              <a:gd name="connsiteY1-64" fmla="*/ 0 h 2123880"/>
              <a:gd name="connsiteX2-65" fmla="*/ 4005659 w 4005659"/>
              <a:gd name="connsiteY2-66" fmla="*/ 1226967 h 2123880"/>
              <a:gd name="connsiteX3-67" fmla="*/ 1431188 w 4005659"/>
              <a:gd name="connsiteY3-68" fmla="*/ 2108710 h 2123880"/>
              <a:gd name="connsiteX4-69" fmla="*/ 92245 w 4005659"/>
              <a:gd name="connsiteY4-70" fmla="*/ 0 h 21238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659" h="2123880">
                <a:moveTo>
                  <a:pt x="92245" y="0"/>
                </a:moveTo>
                <a:lnTo>
                  <a:pt x="4005659" y="0"/>
                </a:lnTo>
                <a:lnTo>
                  <a:pt x="4005659" y="1226967"/>
                </a:lnTo>
                <a:cubicBezTo>
                  <a:pt x="3576581" y="1578419"/>
                  <a:pt x="2442653" y="2231561"/>
                  <a:pt x="1431188" y="2108710"/>
                </a:cubicBezTo>
                <a:cubicBezTo>
                  <a:pt x="419723" y="1985859"/>
                  <a:pt x="-255192" y="922952"/>
                  <a:pt x="92245" y="0"/>
                </a:cubicBez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49085" y="4985335"/>
            <a:ext cx="5078185" cy="1910501"/>
          </a:xfrm>
          <a:custGeom>
            <a:avLst/>
            <a:gdLst>
              <a:gd name="connsiteX0" fmla="*/ 0 w 5078185"/>
              <a:gd name="connsiteY0" fmla="*/ 0 h 1703349"/>
              <a:gd name="connsiteX1" fmla="*/ 5078185 w 5078185"/>
              <a:gd name="connsiteY1" fmla="*/ 0 h 1703349"/>
              <a:gd name="connsiteX2" fmla="*/ 5078185 w 5078185"/>
              <a:gd name="connsiteY2" fmla="*/ 1703349 h 1703349"/>
              <a:gd name="connsiteX3" fmla="*/ 0 w 5078185"/>
              <a:gd name="connsiteY3" fmla="*/ 1703349 h 1703349"/>
              <a:gd name="connsiteX4" fmla="*/ 0 w 5078185"/>
              <a:gd name="connsiteY4" fmla="*/ 0 h 1703349"/>
              <a:gd name="connsiteX0-1" fmla="*/ 1159329 w 5078185"/>
              <a:gd name="connsiteY0-2" fmla="*/ 898072 h 1703349"/>
              <a:gd name="connsiteX1-3" fmla="*/ 5078185 w 5078185"/>
              <a:gd name="connsiteY1-4" fmla="*/ 0 h 1703349"/>
              <a:gd name="connsiteX2-5" fmla="*/ 5078185 w 5078185"/>
              <a:gd name="connsiteY2-6" fmla="*/ 1703349 h 1703349"/>
              <a:gd name="connsiteX3-7" fmla="*/ 0 w 5078185"/>
              <a:gd name="connsiteY3-8" fmla="*/ 1703349 h 1703349"/>
              <a:gd name="connsiteX4-9" fmla="*/ 1159329 w 5078185"/>
              <a:gd name="connsiteY4-10" fmla="*/ 898072 h 1703349"/>
              <a:gd name="connsiteX0-11" fmla="*/ 979714 w 5078185"/>
              <a:gd name="connsiteY0-12" fmla="*/ 0 h 1784991"/>
              <a:gd name="connsiteX1-13" fmla="*/ 5078185 w 5078185"/>
              <a:gd name="connsiteY1-14" fmla="*/ 81642 h 1784991"/>
              <a:gd name="connsiteX2-15" fmla="*/ 5078185 w 5078185"/>
              <a:gd name="connsiteY2-16" fmla="*/ 1784991 h 1784991"/>
              <a:gd name="connsiteX3-17" fmla="*/ 0 w 5078185"/>
              <a:gd name="connsiteY3-18" fmla="*/ 1784991 h 1784991"/>
              <a:gd name="connsiteX4-19" fmla="*/ 979714 w 5078185"/>
              <a:gd name="connsiteY4-20" fmla="*/ 0 h 1784991"/>
              <a:gd name="connsiteX0-21" fmla="*/ 1234249 w 5332720"/>
              <a:gd name="connsiteY0-22" fmla="*/ 180780 h 1965771"/>
              <a:gd name="connsiteX1-23" fmla="*/ 5332720 w 5332720"/>
              <a:gd name="connsiteY1-24" fmla="*/ 262422 h 1965771"/>
              <a:gd name="connsiteX2-25" fmla="*/ 5332720 w 5332720"/>
              <a:gd name="connsiteY2-26" fmla="*/ 1965771 h 1965771"/>
              <a:gd name="connsiteX3-27" fmla="*/ 254535 w 5332720"/>
              <a:gd name="connsiteY3-28" fmla="*/ 1965771 h 1965771"/>
              <a:gd name="connsiteX4-29" fmla="*/ 1234249 w 5332720"/>
              <a:gd name="connsiteY4-30" fmla="*/ 180780 h 1965771"/>
              <a:gd name="connsiteX0-31" fmla="*/ 1201352 w 5299823"/>
              <a:gd name="connsiteY0-32" fmla="*/ 23282 h 1808273"/>
              <a:gd name="connsiteX1-33" fmla="*/ 3846580 w 5299823"/>
              <a:gd name="connsiteY1-34" fmla="*/ 856038 h 1808273"/>
              <a:gd name="connsiteX2-35" fmla="*/ 5299823 w 5299823"/>
              <a:gd name="connsiteY2-36" fmla="*/ 1808273 h 1808273"/>
              <a:gd name="connsiteX3-37" fmla="*/ 221638 w 5299823"/>
              <a:gd name="connsiteY3-38" fmla="*/ 1808273 h 1808273"/>
              <a:gd name="connsiteX4-39" fmla="*/ 1201352 w 5299823"/>
              <a:gd name="connsiteY4-40" fmla="*/ 23282 h 1808273"/>
              <a:gd name="connsiteX0-41" fmla="*/ 1201352 w 5299823"/>
              <a:gd name="connsiteY0-42" fmla="*/ 23835 h 1808826"/>
              <a:gd name="connsiteX1-43" fmla="*/ 3846580 w 5299823"/>
              <a:gd name="connsiteY1-44" fmla="*/ 856591 h 1808826"/>
              <a:gd name="connsiteX2-45" fmla="*/ 5299823 w 5299823"/>
              <a:gd name="connsiteY2-46" fmla="*/ 1808826 h 1808826"/>
              <a:gd name="connsiteX3-47" fmla="*/ 221638 w 5299823"/>
              <a:gd name="connsiteY3-48" fmla="*/ 1808826 h 1808826"/>
              <a:gd name="connsiteX4-49" fmla="*/ 1201352 w 5299823"/>
              <a:gd name="connsiteY4-50" fmla="*/ 23835 h 1808826"/>
              <a:gd name="connsiteX0-51" fmla="*/ 1192096 w 5290567"/>
              <a:gd name="connsiteY0-52" fmla="*/ 68197 h 1853188"/>
              <a:gd name="connsiteX1-53" fmla="*/ 3363796 w 5290567"/>
              <a:gd name="connsiteY1-54" fmla="*/ 525395 h 1853188"/>
              <a:gd name="connsiteX2-55" fmla="*/ 5290567 w 5290567"/>
              <a:gd name="connsiteY2-56" fmla="*/ 1853188 h 1853188"/>
              <a:gd name="connsiteX3-57" fmla="*/ 212382 w 5290567"/>
              <a:gd name="connsiteY3-58" fmla="*/ 1853188 h 1853188"/>
              <a:gd name="connsiteX4-59" fmla="*/ 1192096 w 5290567"/>
              <a:gd name="connsiteY4-60" fmla="*/ 68197 h 1853188"/>
              <a:gd name="connsiteX0-61" fmla="*/ 1192096 w 5290567"/>
              <a:gd name="connsiteY0-62" fmla="*/ 44457 h 1829448"/>
              <a:gd name="connsiteX1-63" fmla="*/ 3363796 w 5290567"/>
              <a:gd name="connsiteY1-64" fmla="*/ 501655 h 1829448"/>
              <a:gd name="connsiteX2-65" fmla="*/ 5290567 w 5290567"/>
              <a:gd name="connsiteY2-66" fmla="*/ 1829448 h 1829448"/>
              <a:gd name="connsiteX3-67" fmla="*/ 212382 w 5290567"/>
              <a:gd name="connsiteY3-68" fmla="*/ 1829448 h 1829448"/>
              <a:gd name="connsiteX4-69" fmla="*/ 1192096 w 5290567"/>
              <a:gd name="connsiteY4-70" fmla="*/ 44457 h 1829448"/>
              <a:gd name="connsiteX0-71" fmla="*/ 1240109 w 5338580"/>
              <a:gd name="connsiteY0-72" fmla="*/ 17238 h 1802229"/>
              <a:gd name="connsiteX1-73" fmla="*/ 3411809 w 5338580"/>
              <a:gd name="connsiteY1-74" fmla="*/ 474436 h 1802229"/>
              <a:gd name="connsiteX2-75" fmla="*/ 5338580 w 5338580"/>
              <a:gd name="connsiteY2-76" fmla="*/ 1802229 h 1802229"/>
              <a:gd name="connsiteX3-77" fmla="*/ 260395 w 5338580"/>
              <a:gd name="connsiteY3-78" fmla="*/ 1802229 h 1802229"/>
              <a:gd name="connsiteX4-79" fmla="*/ 1240109 w 5338580"/>
              <a:gd name="connsiteY4-80" fmla="*/ 17238 h 1802229"/>
              <a:gd name="connsiteX0-81" fmla="*/ 1811738 w 5257066"/>
              <a:gd name="connsiteY0-82" fmla="*/ 712917 h 1338580"/>
              <a:gd name="connsiteX1-83" fmla="*/ 3330295 w 5257066"/>
              <a:gd name="connsiteY1-84" fmla="*/ 10787 h 1338580"/>
              <a:gd name="connsiteX2-85" fmla="*/ 5257066 w 5257066"/>
              <a:gd name="connsiteY2-86" fmla="*/ 1338580 h 1338580"/>
              <a:gd name="connsiteX3-87" fmla="*/ 178881 w 5257066"/>
              <a:gd name="connsiteY3-88" fmla="*/ 1338580 h 1338580"/>
              <a:gd name="connsiteX4-89" fmla="*/ 1811738 w 5257066"/>
              <a:gd name="connsiteY4-90" fmla="*/ 712917 h 1338580"/>
              <a:gd name="connsiteX0-91" fmla="*/ 1562097 w 5285011"/>
              <a:gd name="connsiteY0-92" fmla="*/ 24595 h 1907558"/>
              <a:gd name="connsiteX1-93" fmla="*/ 3358240 w 5285011"/>
              <a:gd name="connsiteY1-94" fmla="*/ 579765 h 1907558"/>
              <a:gd name="connsiteX2-95" fmla="*/ 5285011 w 5285011"/>
              <a:gd name="connsiteY2-96" fmla="*/ 1907558 h 1907558"/>
              <a:gd name="connsiteX3-97" fmla="*/ 206826 w 5285011"/>
              <a:gd name="connsiteY3-98" fmla="*/ 1907558 h 1907558"/>
              <a:gd name="connsiteX4-99" fmla="*/ 1562097 w 5285011"/>
              <a:gd name="connsiteY4-100" fmla="*/ 24595 h 1907558"/>
              <a:gd name="connsiteX0-101" fmla="*/ 1355271 w 5078185"/>
              <a:gd name="connsiteY0-102" fmla="*/ 24595 h 1907558"/>
              <a:gd name="connsiteX1-103" fmla="*/ 3151414 w 5078185"/>
              <a:gd name="connsiteY1-104" fmla="*/ 579765 h 1907558"/>
              <a:gd name="connsiteX2-105" fmla="*/ 5078185 w 5078185"/>
              <a:gd name="connsiteY2-106" fmla="*/ 1907558 h 1907558"/>
              <a:gd name="connsiteX3-107" fmla="*/ 0 w 5078185"/>
              <a:gd name="connsiteY3-108" fmla="*/ 1907558 h 1907558"/>
              <a:gd name="connsiteX4-109" fmla="*/ 1355271 w 5078185"/>
              <a:gd name="connsiteY4-110" fmla="*/ 24595 h 1907558"/>
              <a:gd name="connsiteX0-111" fmla="*/ 1355271 w 5078185"/>
              <a:gd name="connsiteY0-112" fmla="*/ 24595 h 1907558"/>
              <a:gd name="connsiteX1-113" fmla="*/ 3151414 w 5078185"/>
              <a:gd name="connsiteY1-114" fmla="*/ 579765 h 1907558"/>
              <a:gd name="connsiteX2-115" fmla="*/ 5078185 w 5078185"/>
              <a:gd name="connsiteY2-116" fmla="*/ 1907558 h 1907558"/>
              <a:gd name="connsiteX3-117" fmla="*/ 0 w 5078185"/>
              <a:gd name="connsiteY3-118" fmla="*/ 1907558 h 1907558"/>
              <a:gd name="connsiteX4-119" fmla="*/ 1355271 w 5078185"/>
              <a:gd name="connsiteY4-120" fmla="*/ 24595 h 1907558"/>
              <a:gd name="connsiteX0-121" fmla="*/ 1355271 w 5078185"/>
              <a:gd name="connsiteY0-122" fmla="*/ 18504 h 1901467"/>
              <a:gd name="connsiteX1-123" fmla="*/ 3151414 w 5078185"/>
              <a:gd name="connsiteY1-124" fmla="*/ 573674 h 1901467"/>
              <a:gd name="connsiteX2-125" fmla="*/ 5078185 w 5078185"/>
              <a:gd name="connsiteY2-126" fmla="*/ 1901467 h 1901467"/>
              <a:gd name="connsiteX3-127" fmla="*/ 0 w 5078185"/>
              <a:gd name="connsiteY3-128" fmla="*/ 1901467 h 1901467"/>
              <a:gd name="connsiteX4-129" fmla="*/ 1355271 w 5078185"/>
              <a:gd name="connsiteY4-130" fmla="*/ 18504 h 1901467"/>
              <a:gd name="connsiteX0-131" fmla="*/ 1355271 w 5078185"/>
              <a:gd name="connsiteY0-132" fmla="*/ 46871 h 1929834"/>
              <a:gd name="connsiteX1-133" fmla="*/ 3396342 w 5078185"/>
              <a:gd name="connsiteY1-134" fmla="*/ 602041 h 1929834"/>
              <a:gd name="connsiteX2-135" fmla="*/ 5078185 w 5078185"/>
              <a:gd name="connsiteY2-136" fmla="*/ 1929834 h 1929834"/>
              <a:gd name="connsiteX3-137" fmla="*/ 0 w 5078185"/>
              <a:gd name="connsiteY3-138" fmla="*/ 1929834 h 1929834"/>
              <a:gd name="connsiteX4-139" fmla="*/ 1355271 w 5078185"/>
              <a:gd name="connsiteY4-140" fmla="*/ 46871 h 1929834"/>
              <a:gd name="connsiteX0-141" fmla="*/ 1355271 w 5078185"/>
              <a:gd name="connsiteY0-142" fmla="*/ 46871 h 1929834"/>
              <a:gd name="connsiteX1-143" fmla="*/ 3396342 w 5078185"/>
              <a:gd name="connsiteY1-144" fmla="*/ 602041 h 1929834"/>
              <a:gd name="connsiteX2-145" fmla="*/ 5078185 w 5078185"/>
              <a:gd name="connsiteY2-146" fmla="*/ 1929834 h 1929834"/>
              <a:gd name="connsiteX3-147" fmla="*/ 0 w 5078185"/>
              <a:gd name="connsiteY3-148" fmla="*/ 1929834 h 1929834"/>
              <a:gd name="connsiteX4-149" fmla="*/ 1355271 w 5078185"/>
              <a:gd name="connsiteY4-150" fmla="*/ 46871 h 1929834"/>
              <a:gd name="connsiteX0-151" fmla="*/ 1355271 w 5078185"/>
              <a:gd name="connsiteY0-152" fmla="*/ 40512 h 1923475"/>
              <a:gd name="connsiteX1-153" fmla="*/ 3396342 w 5078185"/>
              <a:gd name="connsiteY1-154" fmla="*/ 595682 h 1923475"/>
              <a:gd name="connsiteX2-155" fmla="*/ 5078185 w 5078185"/>
              <a:gd name="connsiteY2-156" fmla="*/ 1923475 h 1923475"/>
              <a:gd name="connsiteX3-157" fmla="*/ 0 w 5078185"/>
              <a:gd name="connsiteY3-158" fmla="*/ 1923475 h 1923475"/>
              <a:gd name="connsiteX4-159" fmla="*/ 1355271 w 5078185"/>
              <a:gd name="connsiteY4-160" fmla="*/ 40512 h 1923475"/>
              <a:gd name="connsiteX0-161" fmla="*/ 1355271 w 5078185"/>
              <a:gd name="connsiteY0-162" fmla="*/ 41216 h 1924179"/>
              <a:gd name="connsiteX1-163" fmla="*/ 3396342 w 5078185"/>
              <a:gd name="connsiteY1-164" fmla="*/ 596386 h 1924179"/>
              <a:gd name="connsiteX2-165" fmla="*/ 5078185 w 5078185"/>
              <a:gd name="connsiteY2-166" fmla="*/ 1924179 h 1924179"/>
              <a:gd name="connsiteX3-167" fmla="*/ 0 w 5078185"/>
              <a:gd name="connsiteY3-168" fmla="*/ 1924179 h 1924179"/>
              <a:gd name="connsiteX4-169" fmla="*/ 1355271 w 5078185"/>
              <a:gd name="connsiteY4-170" fmla="*/ 41216 h 1924179"/>
              <a:gd name="connsiteX0-171" fmla="*/ 1355271 w 5078185"/>
              <a:gd name="connsiteY0-172" fmla="*/ 27538 h 1910501"/>
              <a:gd name="connsiteX1-173" fmla="*/ 3396342 w 5078185"/>
              <a:gd name="connsiteY1-174" fmla="*/ 582708 h 1910501"/>
              <a:gd name="connsiteX2-175" fmla="*/ 5078185 w 5078185"/>
              <a:gd name="connsiteY2-176" fmla="*/ 1910501 h 1910501"/>
              <a:gd name="connsiteX3-177" fmla="*/ 0 w 5078185"/>
              <a:gd name="connsiteY3-178" fmla="*/ 1910501 h 1910501"/>
              <a:gd name="connsiteX4-179" fmla="*/ 1355271 w 5078185"/>
              <a:gd name="connsiteY4-180" fmla="*/ 27538 h 1910501"/>
              <a:gd name="connsiteX0-181" fmla="*/ 1355271 w 5078185"/>
              <a:gd name="connsiteY0-182" fmla="*/ 27538 h 1910501"/>
              <a:gd name="connsiteX1-183" fmla="*/ 3396342 w 5078185"/>
              <a:gd name="connsiteY1-184" fmla="*/ 582708 h 1910501"/>
              <a:gd name="connsiteX2-185" fmla="*/ 5078185 w 5078185"/>
              <a:gd name="connsiteY2-186" fmla="*/ 1910501 h 1910501"/>
              <a:gd name="connsiteX3-187" fmla="*/ 0 w 5078185"/>
              <a:gd name="connsiteY3-188" fmla="*/ 1910501 h 1910501"/>
              <a:gd name="connsiteX4-189" fmla="*/ 1355271 w 5078185"/>
              <a:gd name="connsiteY4-190" fmla="*/ 27538 h 1910501"/>
              <a:gd name="connsiteX0-191" fmla="*/ 1355271 w 5078185"/>
              <a:gd name="connsiteY0-192" fmla="*/ 27538 h 1910501"/>
              <a:gd name="connsiteX1-193" fmla="*/ 3396342 w 5078185"/>
              <a:gd name="connsiteY1-194" fmla="*/ 582708 h 1910501"/>
              <a:gd name="connsiteX2-195" fmla="*/ 5078185 w 5078185"/>
              <a:gd name="connsiteY2-196" fmla="*/ 1910501 h 1910501"/>
              <a:gd name="connsiteX3-197" fmla="*/ 0 w 5078185"/>
              <a:gd name="connsiteY3-198" fmla="*/ 1910501 h 1910501"/>
              <a:gd name="connsiteX4-199" fmla="*/ 1355271 w 5078185"/>
              <a:gd name="connsiteY4-200" fmla="*/ 27538 h 19105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78185" h="1910501">
                <a:moveTo>
                  <a:pt x="1355271" y="27538"/>
                </a:moveTo>
                <a:cubicBezTo>
                  <a:pt x="2035628" y="-144775"/>
                  <a:pt x="2563585" y="546467"/>
                  <a:pt x="3396342" y="582708"/>
                </a:cubicBezTo>
                <a:cubicBezTo>
                  <a:pt x="4229099" y="618949"/>
                  <a:pt x="4991099" y="1108674"/>
                  <a:pt x="5078185" y="1910501"/>
                </a:cubicBezTo>
                <a:lnTo>
                  <a:pt x="0" y="1910501"/>
                </a:lnTo>
                <a:cubicBezTo>
                  <a:pt x="19052" y="1074160"/>
                  <a:pt x="674914" y="199851"/>
                  <a:pt x="1355271" y="27538"/>
                </a:cubicBez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0" y="1"/>
            <a:ext cx="3602516" cy="3091988"/>
          </a:xfrm>
          <a:custGeom>
            <a:avLst/>
            <a:gdLst>
              <a:gd name="connsiteX0" fmla="*/ 0 w 3602516"/>
              <a:gd name="connsiteY0" fmla="*/ 0 h 3051672"/>
              <a:gd name="connsiteX1" fmla="*/ 3602516 w 3602516"/>
              <a:gd name="connsiteY1" fmla="*/ 0 h 3051672"/>
              <a:gd name="connsiteX2" fmla="*/ 3602516 w 3602516"/>
              <a:gd name="connsiteY2" fmla="*/ 3051672 h 3051672"/>
              <a:gd name="connsiteX3" fmla="*/ 0 w 3602516"/>
              <a:gd name="connsiteY3" fmla="*/ 3051672 h 3051672"/>
              <a:gd name="connsiteX4" fmla="*/ 0 w 3602516"/>
              <a:gd name="connsiteY4" fmla="*/ 0 h 3051672"/>
              <a:gd name="connsiteX0-1" fmla="*/ 0 w 3602516"/>
              <a:gd name="connsiteY0-2" fmla="*/ 0 h 3051672"/>
              <a:gd name="connsiteX1-3" fmla="*/ 3602516 w 3602516"/>
              <a:gd name="connsiteY1-4" fmla="*/ 0 h 3051672"/>
              <a:gd name="connsiteX2-5" fmla="*/ 3602516 w 3602516"/>
              <a:gd name="connsiteY2-6" fmla="*/ 3051672 h 3051672"/>
              <a:gd name="connsiteX3-7" fmla="*/ 0 w 3602516"/>
              <a:gd name="connsiteY3-8" fmla="*/ 3051672 h 3051672"/>
              <a:gd name="connsiteX4-9" fmla="*/ 0 w 3602516"/>
              <a:gd name="connsiteY4-10" fmla="*/ 2511846 h 3051672"/>
              <a:gd name="connsiteX5" fmla="*/ 0 w 3602516"/>
              <a:gd name="connsiteY5" fmla="*/ 0 h 3051672"/>
              <a:gd name="connsiteX0-11" fmla="*/ 0 w 3602516"/>
              <a:gd name="connsiteY0-12" fmla="*/ 0 h 3073706"/>
              <a:gd name="connsiteX1-13" fmla="*/ 3602516 w 3602516"/>
              <a:gd name="connsiteY1-14" fmla="*/ 0 h 3073706"/>
              <a:gd name="connsiteX2-15" fmla="*/ 3602516 w 3602516"/>
              <a:gd name="connsiteY2-16" fmla="*/ 3051672 h 3073706"/>
              <a:gd name="connsiteX3-17" fmla="*/ 1222873 w 3602516"/>
              <a:gd name="connsiteY3-18" fmla="*/ 3073706 h 3073706"/>
              <a:gd name="connsiteX4-19" fmla="*/ 0 w 3602516"/>
              <a:gd name="connsiteY4-20" fmla="*/ 2511846 h 3073706"/>
              <a:gd name="connsiteX5-21" fmla="*/ 0 w 3602516"/>
              <a:gd name="connsiteY5-22" fmla="*/ 0 h 3073706"/>
              <a:gd name="connsiteX0-23" fmla="*/ 0 w 3602516"/>
              <a:gd name="connsiteY0-24" fmla="*/ 0 h 3307491"/>
              <a:gd name="connsiteX1-25" fmla="*/ 3602516 w 3602516"/>
              <a:gd name="connsiteY1-26" fmla="*/ 0 h 3307491"/>
              <a:gd name="connsiteX2-27" fmla="*/ 3602516 w 3602516"/>
              <a:gd name="connsiteY2-28" fmla="*/ 3051672 h 3307491"/>
              <a:gd name="connsiteX3-29" fmla="*/ 1222873 w 3602516"/>
              <a:gd name="connsiteY3-30" fmla="*/ 3073706 h 3307491"/>
              <a:gd name="connsiteX4-31" fmla="*/ 0 w 3602516"/>
              <a:gd name="connsiteY4-32" fmla="*/ 2511846 h 3307491"/>
              <a:gd name="connsiteX5-33" fmla="*/ 0 w 3602516"/>
              <a:gd name="connsiteY5-34" fmla="*/ 0 h 3307491"/>
              <a:gd name="connsiteX0-35" fmla="*/ 0 w 3602516"/>
              <a:gd name="connsiteY0-36" fmla="*/ 0 h 3283093"/>
              <a:gd name="connsiteX1-37" fmla="*/ 3602516 w 3602516"/>
              <a:gd name="connsiteY1-38" fmla="*/ 0 h 3283093"/>
              <a:gd name="connsiteX2-39" fmla="*/ 3602516 w 3602516"/>
              <a:gd name="connsiteY2-40" fmla="*/ 3051672 h 3283093"/>
              <a:gd name="connsiteX3-41" fmla="*/ 1222873 w 3602516"/>
              <a:gd name="connsiteY3-42" fmla="*/ 3073706 h 3283093"/>
              <a:gd name="connsiteX4-43" fmla="*/ 0 w 3602516"/>
              <a:gd name="connsiteY4-44" fmla="*/ 2511846 h 3283093"/>
              <a:gd name="connsiteX5-45" fmla="*/ 0 w 3602516"/>
              <a:gd name="connsiteY5-46" fmla="*/ 0 h 3283093"/>
              <a:gd name="connsiteX0-47" fmla="*/ 0 w 3602516"/>
              <a:gd name="connsiteY0-48" fmla="*/ 0 h 3120379"/>
              <a:gd name="connsiteX1-49" fmla="*/ 3602516 w 3602516"/>
              <a:gd name="connsiteY1-50" fmla="*/ 0 h 3120379"/>
              <a:gd name="connsiteX2-51" fmla="*/ 3227942 w 3602516"/>
              <a:gd name="connsiteY2-52" fmla="*/ 1641513 h 3120379"/>
              <a:gd name="connsiteX3-53" fmla="*/ 1222873 w 3602516"/>
              <a:gd name="connsiteY3-54" fmla="*/ 3073706 h 3120379"/>
              <a:gd name="connsiteX4-55" fmla="*/ 0 w 3602516"/>
              <a:gd name="connsiteY4-56" fmla="*/ 2511846 h 3120379"/>
              <a:gd name="connsiteX5-57" fmla="*/ 0 w 3602516"/>
              <a:gd name="connsiteY5-58" fmla="*/ 0 h 3120379"/>
              <a:gd name="connsiteX0-59" fmla="*/ 0 w 3833955"/>
              <a:gd name="connsiteY0-60" fmla="*/ 0 h 3120379"/>
              <a:gd name="connsiteX1-61" fmla="*/ 3602516 w 3833955"/>
              <a:gd name="connsiteY1-62" fmla="*/ 0 h 3120379"/>
              <a:gd name="connsiteX2-63" fmla="*/ 3227942 w 3833955"/>
              <a:gd name="connsiteY2-64" fmla="*/ 1641513 h 3120379"/>
              <a:gd name="connsiteX3-65" fmla="*/ 1222873 w 3833955"/>
              <a:gd name="connsiteY3-66" fmla="*/ 3073706 h 3120379"/>
              <a:gd name="connsiteX4-67" fmla="*/ 0 w 3833955"/>
              <a:gd name="connsiteY4-68" fmla="*/ 2511846 h 3120379"/>
              <a:gd name="connsiteX5-69" fmla="*/ 0 w 3833955"/>
              <a:gd name="connsiteY5-70" fmla="*/ 0 h 3120379"/>
              <a:gd name="connsiteX0-71" fmla="*/ 0 w 3909580"/>
              <a:gd name="connsiteY0-72" fmla="*/ 0 h 3120379"/>
              <a:gd name="connsiteX1-73" fmla="*/ 3602516 w 3909580"/>
              <a:gd name="connsiteY1-74" fmla="*/ 0 h 3120379"/>
              <a:gd name="connsiteX2-75" fmla="*/ 3227942 w 3909580"/>
              <a:gd name="connsiteY2-76" fmla="*/ 1641513 h 3120379"/>
              <a:gd name="connsiteX3-77" fmla="*/ 1222873 w 3909580"/>
              <a:gd name="connsiteY3-78" fmla="*/ 3073706 h 3120379"/>
              <a:gd name="connsiteX4-79" fmla="*/ 0 w 3909580"/>
              <a:gd name="connsiteY4-80" fmla="*/ 2511846 h 3120379"/>
              <a:gd name="connsiteX5-81" fmla="*/ 0 w 3909580"/>
              <a:gd name="connsiteY5-82" fmla="*/ 0 h 3120379"/>
              <a:gd name="connsiteX0-83" fmla="*/ 0 w 3830732"/>
              <a:gd name="connsiteY0-84" fmla="*/ 0 h 3091551"/>
              <a:gd name="connsiteX1-85" fmla="*/ 3602516 w 3830732"/>
              <a:gd name="connsiteY1-86" fmla="*/ 0 h 3091551"/>
              <a:gd name="connsiteX2-87" fmla="*/ 3227942 w 3830732"/>
              <a:gd name="connsiteY2-88" fmla="*/ 1641513 h 3091551"/>
              <a:gd name="connsiteX3-89" fmla="*/ 1322024 w 3830732"/>
              <a:gd name="connsiteY3-90" fmla="*/ 3040656 h 3091551"/>
              <a:gd name="connsiteX4-91" fmla="*/ 0 w 3830732"/>
              <a:gd name="connsiteY4-92" fmla="*/ 2511846 h 3091551"/>
              <a:gd name="connsiteX5-93" fmla="*/ 0 w 3830732"/>
              <a:gd name="connsiteY5-94" fmla="*/ 0 h 3091551"/>
              <a:gd name="connsiteX0-95" fmla="*/ 0 w 3830732"/>
              <a:gd name="connsiteY0-96" fmla="*/ 0 h 3087039"/>
              <a:gd name="connsiteX1-97" fmla="*/ 3602516 w 3830732"/>
              <a:gd name="connsiteY1-98" fmla="*/ 0 h 3087039"/>
              <a:gd name="connsiteX2-99" fmla="*/ 3227942 w 3830732"/>
              <a:gd name="connsiteY2-100" fmla="*/ 1641513 h 3087039"/>
              <a:gd name="connsiteX3-101" fmla="*/ 1322024 w 3830732"/>
              <a:gd name="connsiteY3-102" fmla="*/ 3040656 h 3087039"/>
              <a:gd name="connsiteX4-103" fmla="*/ 0 w 3830732"/>
              <a:gd name="connsiteY4-104" fmla="*/ 2511846 h 3087039"/>
              <a:gd name="connsiteX5-105" fmla="*/ 0 w 3830732"/>
              <a:gd name="connsiteY5-106" fmla="*/ 0 h 3087039"/>
              <a:gd name="connsiteX0-107" fmla="*/ 0 w 3830732"/>
              <a:gd name="connsiteY0-108" fmla="*/ 0 h 3074453"/>
              <a:gd name="connsiteX1-109" fmla="*/ 3602516 w 3830732"/>
              <a:gd name="connsiteY1-110" fmla="*/ 0 h 3074453"/>
              <a:gd name="connsiteX2-111" fmla="*/ 3227942 w 3830732"/>
              <a:gd name="connsiteY2-112" fmla="*/ 1641513 h 3074453"/>
              <a:gd name="connsiteX3-113" fmla="*/ 1322024 w 3830732"/>
              <a:gd name="connsiteY3-114" fmla="*/ 3040656 h 3074453"/>
              <a:gd name="connsiteX4-115" fmla="*/ 0 w 3830732"/>
              <a:gd name="connsiteY4-116" fmla="*/ 2511846 h 3074453"/>
              <a:gd name="connsiteX5-117" fmla="*/ 0 w 3830732"/>
              <a:gd name="connsiteY5-118" fmla="*/ 0 h 3074453"/>
              <a:gd name="connsiteX0-119" fmla="*/ 0 w 3830732"/>
              <a:gd name="connsiteY0-120" fmla="*/ 0 h 3074453"/>
              <a:gd name="connsiteX1-121" fmla="*/ 3602516 w 3830732"/>
              <a:gd name="connsiteY1-122" fmla="*/ 0 h 3074453"/>
              <a:gd name="connsiteX2-123" fmla="*/ 3227942 w 3830732"/>
              <a:gd name="connsiteY2-124" fmla="*/ 1641513 h 3074453"/>
              <a:gd name="connsiteX3-125" fmla="*/ 1322024 w 3830732"/>
              <a:gd name="connsiteY3-126" fmla="*/ 3040656 h 3074453"/>
              <a:gd name="connsiteX4-127" fmla="*/ 0 w 3830732"/>
              <a:gd name="connsiteY4-128" fmla="*/ 2511846 h 3074453"/>
              <a:gd name="connsiteX5-129" fmla="*/ 0 w 3830732"/>
              <a:gd name="connsiteY5-130" fmla="*/ 0 h 3074453"/>
              <a:gd name="connsiteX0-131" fmla="*/ 0 w 3981446"/>
              <a:gd name="connsiteY0-132" fmla="*/ 0 h 3074453"/>
              <a:gd name="connsiteX1-133" fmla="*/ 3602516 w 3981446"/>
              <a:gd name="connsiteY1-134" fmla="*/ 0 h 3074453"/>
              <a:gd name="connsiteX2-135" fmla="*/ 3227942 w 3981446"/>
              <a:gd name="connsiteY2-136" fmla="*/ 1641513 h 3074453"/>
              <a:gd name="connsiteX3-137" fmla="*/ 1322024 w 3981446"/>
              <a:gd name="connsiteY3-138" fmla="*/ 3040656 h 3074453"/>
              <a:gd name="connsiteX4-139" fmla="*/ 0 w 3981446"/>
              <a:gd name="connsiteY4-140" fmla="*/ 2511846 h 3074453"/>
              <a:gd name="connsiteX5-141" fmla="*/ 0 w 3981446"/>
              <a:gd name="connsiteY5-142" fmla="*/ 0 h 3074453"/>
              <a:gd name="connsiteX0-143" fmla="*/ 0 w 4053696"/>
              <a:gd name="connsiteY0-144" fmla="*/ 0 h 3074453"/>
              <a:gd name="connsiteX1-145" fmla="*/ 3602516 w 4053696"/>
              <a:gd name="connsiteY1-146" fmla="*/ 0 h 3074453"/>
              <a:gd name="connsiteX2-147" fmla="*/ 3227942 w 4053696"/>
              <a:gd name="connsiteY2-148" fmla="*/ 1641513 h 3074453"/>
              <a:gd name="connsiteX3-149" fmla="*/ 1322024 w 4053696"/>
              <a:gd name="connsiteY3-150" fmla="*/ 3040656 h 3074453"/>
              <a:gd name="connsiteX4-151" fmla="*/ 0 w 4053696"/>
              <a:gd name="connsiteY4-152" fmla="*/ 2511846 h 3074453"/>
              <a:gd name="connsiteX5-153" fmla="*/ 0 w 4053696"/>
              <a:gd name="connsiteY5-154" fmla="*/ 0 h 3074453"/>
              <a:gd name="connsiteX0-155" fmla="*/ 0 w 3920314"/>
              <a:gd name="connsiteY0-156" fmla="*/ 0 h 3074453"/>
              <a:gd name="connsiteX1-157" fmla="*/ 3602516 w 3920314"/>
              <a:gd name="connsiteY1-158" fmla="*/ 0 h 3074453"/>
              <a:gd name="connsiteX2-159" fmla="*/ 3227942 w 3920314"/>
              <a:gd name="connsiteY2-160" fmla="*/ 1641513 h 3074453"/>
              <a:gd name="connsiteX3-161" fmla="*/ 1322024 w 3920314"/>
              <a:gd name="connsiteY3-162" fmla="*/ 3040656 h 3074453"/>
              <a:gd name="connsiteX4-163" fmla="*/ 0 w 3920314"/>
              <a:gd name="connsiteY4-164" fmla="*/ 2511846 h 3074453"/>
              <a:gd name="connsiteX5-165" fmla="*/ 0 w 3920314"/>
              <a:gd name="connsiteY5-166" fmla="*/ 0 h 3074453"/>
              <a:gd name="connsiteX0-167" fmla="*/ 0 w 3901764"/>
              <a:gd name="connsiteY0-168" fmla="*/ 0 h 3074453"/>
              <a:gd name="connsiteX1-169" fmla="*/ 3602516 w 3901764"/>
              <a:gd name="connsiteY1-170" fmla="*/ 0 h 3074453"/>
              <a:gd name="connsiteX2-171" fmla="*/ 3227942 w 3901764"/>
              <a:gd name="connsiteY2-172" fmla="*/ 1641513 h 3074453"/>
              <a:gd name="connsiteX3-173" fmla="*/ 1322024 w 3901764"/>
              <a:gd name="connsiteY3-174" fmla="*/ 3040656 h 3074453"/>
              <a:gd name="connsiteX4-175" fmla="*/ 0 w 3901764"/>
              <a:gd name="connsiteY4-176" fmla="*/ 2511846 h 3074453"/>
              <a:gd name="connsiteX5-177" fmla="*/ 0 w 3901764"/>
              <a:gd name="connsiteY5-178" fmla="*/ 0 h 3074453"/>
              <a:gd name="connsiteX0-179" fmla="*/ 0 w 3620959"/>
              <a:gd name="connsiteY0-180" fmla="*/ 0 h 3059638"/>
              <a:gd name="connsiteX1-181" fmla="*/ 3602516 w 3620959"/>
              <a:gd name="connsiteY1-182" fmla="*/ 0 h 3059638"/>
              <a:gd name="connsiteX2-183" fmla="*/ 2104221 w 3620959"/>
              <a:gd name="connsiteY2-184" fmla="*/ 1972019 h 3059638"/>
              <a:gd name="connsiteX3-185" fmla="*/ 1322024 w 3620959"/>
              <a:gd name="connsiteY3-186" fmla="*/ 3040656 h 3059638"/>
              <a:gd name="connsiteX4-187" fmla="*/ 0 w 3620959"/>
              <a:gd name="connsiteY4-188" fmla="*/ 2511846 h 3059638"/>
              <a:gd name="connsiteX5-189" fmla="*/ 0 w 3620959"/>
              <a:gd name="connsiteY5-190" fmla="*/ 0 h 3059638"/>
              <a:gd name="connsiteX0-191" fmla="*/ 0 w 3663778"/>
              <a:gd name="connsiteY0-192" fmla="*/ 0 h 3060801"/>
              <a:gd name="connsiteX1-193" fmla="*/ 3602516 w 3663778"/>
              <a:gd name="connsiteY1-194" fmla="*/ 0 h 3060801"/>
              <a:gd name="connsiteX2-195" fmla="*/ 2622014 w 3663778"/>
              <a:gd name="connsiteY2-196" fmla="*/ 1949985 h 3060801"/>
              <a:gd name="connsiteX3-197" fmla="*/ 1322024 w 3663778"/>
              <a:gd name="connsiteY3-198" fmla="*/ 3040656 h 3060801"/>
              <a:gd name="connsiteX4-199" fmla="*/ 0 w 3663778"/>
              <a:gd name="connsiteY4-200" fmla="*/ 2511846 h 3060801"/>
              <a:gd name="connsiteX5-201" fmla="*/ 0 w 3663778"/>
              <a:gd name="connsiteY5-202" fmla="*/ 0 h 3060801"/>
              <a:gd name="connsiteX0-203" fmla="*/ 0 w 3636181"/>
              <a:gd name="connsiteY0-204" fmla="*/ 0 h 3060801"/>
              <a:gd name="connsiteX1-205" fmla="*/ 3602516 w 3636181"/>
              <a:gd name="connsiteY1-206" fmla="*/ 0 h 3060801"/>
              <a:gd name="connsiteX2-207" fmla="*/ 2622014 w 3636181"/>
              <a:gd name="connsiteY2-208" fmla="*/ 1949985 h 3060801"/>
              <a:gd name="connsiteX3-209" fmla="*/ 1322024 w 3636181"/>
              <a:gd name="connsiteY3-210" fmla="*/ 3040656 h 3060801"/>
              <a:gd name="connsiteX4-211" fmla="*/ 0 w 3636181"/>
              <a:gd name="connsiteY4-212" fmla="*/ 2511846 h 3060801"/>
              <a:gd name="connsiteX5-213" fmla="*/ 0 w 3636181"/>
              <a:gd name="connsiteY5-214" fmla="*/ 0 h 3060801"/>
              <a:gd name="connsiteX0-215" fmla="*/ 0 w 3474740"/>
              <a:gd name="connsiteY0-216" fmla="*/ 0 h 3060801"/>
              <a:gd name="connsiteX1-217" fmla="*/ 3459297 w 3474740"/>
              <a:gd name="connsiteY1-218" fmla="*/ 11017 h 3060801"/>
              <a:gd name="connsiteX2-219" fmla="*/ 2622014 w 3474740"/>
              <a:gd name="connsiteY2-220" fmla="*/ 1949985 h 3060801"/>
              <a:gd name="connsiteX3-221" fmla="*/ 1322024 w 3474740"/>
              <a:gd name="connsiteY3-222" fmla="*/ 3040656 h 3060801"/>
              <a:gd name="connsiteX4-223" fmla="*/ 0 w 3474740"/>
              <a:gd name="connsiteY4-224" fmla="*/ 2511846 h 3060801"/>
              <a:gd name="connsiteX5-225" fmla="*/ 0 w 3474740"/>
              <a:gd name="connsiteY5-226" fmla="*/ 0 h 3060801"/>
              <a:gd name="connsiteX0-227" fmla="*/ 0 w 3545824"/>
              <a:gd name="connsiteY0-228" fmla="*/ 0 h 3060801"/>
              <a:gd name="connsiteX1-229" fmla="*/ 3459297 w 3545824"/>
              <a:gd name="connsiteY1-230" fmla="*/ 11017 h 3060801"/>
              <a:gd name="connsiteX2-231" fmla="*/ 2622014 w 3545824"/>
              <a:gd name="connsiteY2-232" fmla="*/ 1949985 h 3060801"/>
              <a:gd name="connsiteX3-233" fmla="*/ 1322024 w 3545824"/>
              <a:gd name="connsiteY3-234" fmla="*/ 3040656 h 3060801"/>
              <a:gd name="connsiteX4-235" fmla="*/ 0 w 3545824"/>
              <a:gd name="connsiteY4-236" fmla="*/ 2511846 h 3060801"/>
              <a:gd name="connsiteX5-237" fmla="*/ 0 w 3545824"/>
              <a:gd name="connsiteY5-238" fmla="*/ 0 h 3060801"/>
              <a:gd name="connsiteX0-239" fmla="*/ 0 w 3545824"/>
              <a:gd name="connsiteY0-240" fmla="*/ 0 h 3091988"/>
              <a:gd name="connsiteX1-241" fmla="*/ 3459297 w 3545824"/>
              <a:gd name="connsiteY1-242" fmla="*/ 11017 h 3091988"/>
              <a:gd name="connsiteX2-243" fmla="*/ 2622014 w 3545824"/>
              <a:gd name="connsiteY2-244" fmla="*/ 1949985 h 3091988"/>
              <a:gd name="connsiteX3-245" fmla="*/ 1322024 w 3545824"/>
              <a:gd name="connsiteY3-246" fmla="*/ 3040656 h 3091988"/>
              <a:gd name="connsiteX4-247" fmla="*/ 0 w 3545824"/>
              <a:gd name="connsiteY4-248" fmla="*/ 2511846 h 3091988"/>
              <a:gd name="connsiteX5-249" fmla="*/ 0 w 3545824"/>
              <a:gd name="connsiteY5-250" fmla="*/ 0 h 3091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45824" h="3091988">
                <a:moveTo>
                  <a:pt x="0" y="0"/>
                </a:moveTo>
                <a:lnTo>
                  <a:pt x="3459297" y="11017"/>
                </a:lnTo>
                <a:cubicBezTo>
                  <a:pt x="3578646" y="218500"/>
                  <a:pt x="3749407" y="1345894"/>
                  <a:pt x="2622014" y="1949985"/>
                </a:cubicBezTo>
                <a:cubicBezTo>
                  <a:pt x="1494621" y="2554076"/>
                  <a:pt x="1836144" y="2858878"/>
                  <a:pt x="1322024" y="3040656"/>
                </a:cubicBezTo>
                <a:cubicBezTo>
                  <a:pt x="807904" y="3222434"/>
                  <a:pt x="71609" y="2891928"/>
                  <a:pt x="0" y="2511846"/>
                </a:cubicBezTo>
                <a:lnTo>
                  <a:pt x="0" y="0"/>
                </a:lnTo>
                <a:close/>
              </a:path>
            </a:pathLst>
          </a:custGeom>
          <a:gradFill>
            <a:gsLst>
              <a:gs pos="100000">
                <a:srgbClr val="3988E1"/>
              </a:gs>
              <a:gs pos="0">
                <a:srgbClr val="0A2C6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2700000">
            <a:off x="2073770" y="-572208"/>
            <a:ext cx="8043461" cy="8043461"/>
          </a:xfrm>
          <a:custGeom>
            <a:avLst/>
            <a:gdLst>
              <a:gd name="connsiteX0" fmla="*/ 1262087 w 8043461"/>
              <a:gd name="connsiteY0" fmla="*/ 1262087 h 8043461"/>
              <a:gd name="connsiteX1" fmla="*/ 604632 w 8043461"/>
              <a:gd name="connsiteY1" fmla="*/ 2849324 h 8043461"/>
              <a:gd name="connsiteX2" fmla="*/ 604632 w 8043461"/>
              <a:gd name="connsiteY2" fmla="*/ 5194138 h 8043461"/>
              <a:gd name="connsiteX3" fmla="*/ 2849324 w 8043461"/>
              <a:gd name="connsiteY3" fmla="*/ 7438830 h 8043461"/>
              <a:gd name="connsiteX4" fmla="*/ 5194139 w 8043461"/>
              <a:gd name="connsiteY4" fmla="*/ 7438830 h 8043461"/>
              <a:gd name="connsiteX5" fmla="*/ 7438831 w 8043461"/>
              <a:gd name="connsiteY5" fmla="*/ 5194138 h 8043461"/>
              <a:gd name="connsiteX6" fmla="*/ 7438831 w 8043461"/>
              <a:gd name="connsiteY6" fmla="*/ 2849324 h 8043461"/>
              <a:gd name="connsiteX7" fmla="*/ 5194139 w 8043461"/>
              <a:gd name="connsiteY7" fmla="*/ 604632 h 8043461"/>
              <a:gd name="connsiteX8" fmla="*/ 2849325 w 8043461"/>
              <a:gd name="connsiteY8" fmla="*/ 604632 h 8043461"/>
              <a:gd name="connsiteX9" fmla="*/ 1262087 w 8043461"/>
              <a:gd name="connsiteY9" fmla="*/ 1262087 h 8043461"/>
              <a:gd name="connsiteX10" fmla="*/ 773787 w 8043461"/>
              <a:gd name="connsiteY10" fmla="*/ 773787 h 8043461"/>
              <a:gd name="connsiteX11" fmla="*/ 2641875 w 8043461"/>
              <a:gd name="connsiteY11" fmla="*/ 0 h 8043461"/>
              <a:gd name="connsiteX12" fmla="*/ 5401587 w 8043461"/>
              <a:gd name="connsiteY12" fmla="*/ 0 h 8043461"/>
              <a:gd name="connsiteX13" fmla="*/ 8043461 w 8043461"/>
              <a:gd name="connsiteY13" fmla="*/ 2641875 h 8043461"/>
              <a:gd name="connsiteX14" fmla="*/ 8043461 w 8043461"/>
              <a:gd name="connsiteY14" fmla="*/ 5401586 h 8043461"/>
              <a:gd name="connsiteX15" fmla="*/ 5401586 w 8043461"/>
              <a:gd name="connsiteY15" fmla="*/ 8043461 h 8043461"/>
              <a:gd name="connsiteX16" fmla="*/ 2641875 w 8043461"/>
              <a:gd name="connsiteY16" fmla="*/ 8043461 h 8043461"/>
              <a:gd name="connsiteX17" fmla="*/ 0 w 8043461"/>
              <a:gd name="connsiteY17" fmla="*/ 5401586 h 8043461"/>
              <a:gd name="connsiteX18" fmla="*/ 0 w 8043461"/>
              <a:gd name="connsiteY18" fmla="*/ 2641875 h 8043461"/>
              <a:gd name="connsiteX19" fmla="*/ 773787 w 8043461"/>
              <a:gd name="connsiteY19" fmla="*/ 773787 h 80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43461" h="8043461">
                <a:moveTo>
                  <a:pt x="1262087" y="1262087"/>
                </a:moveTo>
                <a:cubicBezTo>
                  <a:pt x="855878" y="1668296"/>
                  <a:pt x="604632" y="2229469"/>
                  <a:pt x="604632" y="2849324"/>
                </a:cubicBezTo>
                <a:lnTo>
                  <a:pt x="604632" y="5194138"/>
                </a:lnTo>
                <a:cubicBezTo>
                  <a:pt x="604633" y="6433847"/>
                  <a:pt x="1609615" y="7438830"/>
                  <a:pt x="2849324" y="7438830"/>
                </a:cubicBezTo>
                <a:lnTo>
                  <a:pt x="5194139" y="7438830"/>
                </a:lnTo>
                <a:cubicBezTo>
                  <a:pt x="6433847" y="7438830"/>
                  <a:pt x="7438831" y="6433847"/>
                  <a:pt x="7438831" y="5194138"/>
                </a:cubicBezTo>
                <a:lnTo>
                  <a:pt x="7438831" y="2849324"/>
                </a:lnTo>
                <a:cubicBezTo>
                  <a:pt x="7438830" y="1609615"/>
                  <a:pt x="6433847" y="604632"/>
                  <a:pt x="5194139" y="604632"/>
                </a:cubicBezTo>
                <a:lnTo>
                  <a:pt x="2849325" y="604632"/>
                </a:lnTo>
                <a:cubicBezTo>
                  <a:pt x="2229470" y="604631"/>
                  <a:pt x="1668297" y="855877"/>
                  <a:pt x="1262087" y="1262087"/>
                </a:cubicBezTo>
                <a:close/>
                <a:moveTo>
                  <a:pt x="773787" y="773787"/>
                </a:moveTo>
                <a:cubicBezTo>
                  <a:pt x="1251873" y="295702"/>
                  <a:pt x="1912342" y="0"/>
                  <a:pt x="2641875" y="0"/>
                </a:cubicBezTo>
                <a:lnTo>
                  <a:pt x="5401587" y="0"/>
                </a:lnTo>
                <a:cubicBezTo>
                  <a:pt x="6860654" y="0"/>
                  <a:pt x="8043461" y="1182808"/>
                  <a:pt x="8043461" y="2641875"/>
                </a:cubicBezTo>
                <a:lnTo>
                  <a:pt x="8043461" y="5401586"/>
                </a:lnTo>
                <a:cubicBezTo>
                  <a:pt x="8043461" y="6860653"/>
                  <a:pt x="6860653" y="8043461"/>
                  <a:pt x="5401586" y="8043461"/>
                </a:cubicBezTo>
                <a:lnTo>
                  <a:pt x="2641875" y="8043461"/>
                </a:lnTo>
                <a:cubicBezTo>
                  <a:pt x="1182808" y="8043461"/>
                  <a:pt x="0" y="6860653"/>
                  <a:pt x="0" y="5401586"/>
                </a:cubicBezTo>
                <a:lnTo>
                  <a:pt x="0" y="2641875"/>
                </a:lnTo>
                <a:cubicBezTo>
                  <a:pt x="0" y="1912342"/>
                  <a:pt x="295702" y="1251873"/>
                  <a:pt x="773787" y="773787"/>
                </a:cubicBezTo>
                <a:close/>
              </a:path>
            </a:pathLst>
          </a:custGeom>
          <a:solidFill>
            <a:srgbClr val="FFFFFF"/>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8"/>
          <p:cNvSpPr/>
          <p:nvPr/>
        </p:nvSpPr>
        <p:spPr>
          <a:xfrm flipH="1" flipV="1">
            <a:off x="9003868" y="4002092"/>
            <a:ext cx="3199881" cy="2893743"/>
          </a:xfrm>
          <a:custGeom>
            <a:avLst/>
            <a:gdLst>
              <a:gd name="connsiteX0" fmla="*/ 0 w 3602516"/>
              <a:gd name="connsiteY0" fmla="*/ 0 h 3051672"/>
              <a:gd name="connsiteX1" fmla="*/ 3602516 w 3602516"/>
              <a:gd name="connsiteY1" fmla="*/ 0 h 3051672"/>
              <a:gd name="connsiteX2" fmla="*/ 3602516 w 3602516"/>
              <a:gd name="connsiteY2" fmla="*/ 3051672 h 3051672"/>
              <a:gd name="connsiteX3" fmla="*/ 0 w 3602516"/>
              <a:gd name="connsiteY3" fmla="*/ 3051672 h 3051672"/>
              <a:gd name="connsiteX4" fmla="*/ 0 w 3602516"/>
              <a:gd name="connsiteY4" fmla="*/ 0 h 3051672"/>
              <a:gd name="connsiteX0-1" fmla="*/ 0 w 3602516"/>
              <a:gd name="connsiteY0-2" fmla="*/ 0 h 3051672"/>
              <a:gd name="connsiteX1-3" fmla="*/ 3602516 w 3602516"/>
              <a:gd name="connsiteY1-4" fmla="*/ 0 h 3051672"/>
              <a:gd name="connsiteX2-5" fmla="*/ 3602516 w 3602516"/>
              <a:gd name="connsiteY2-6" fmla="*/ 3051672 h 3051672"/>
              <a:gd name="connsiteX3-7" fmla="*/ 0 w 3602516"/>
              <a:gd name="connsiteY3-8" fmla="*/ 3051672 h 3051672"/>
              <a:gd name="connsiteX4-9" fmla="*/ 0 w 3602516"/>
              <a:gd name="connsiteY4-10" fmla="*/ 2511846 h 3051672"/>
              <a:gd name="connsiteX5" fmla="*/ 0 w 3602516"/>
              <a:gd name="connsiteY5" fmla="*/ 0 h 3051672"/>
              <a:gd name="connsiteX0-11" fmla="*/ 0 w 3602516"/>
              <a:gd name="connsiteY0-12" fmla="*/ 0 h 3073706"/>
              <a:gd name="connsiteX1-13" fmla="*/ 3602516 w 3602516"/>
              <a:gd name="connsiteY1-14" fmla="*/ 0 h 3073706"/>
              <a:gd name="connsiteX2-15" fmla="*/ 3602516 w 3602516"/>
              <a:gd name="connsiteY2-16" fmla="*/ 3051672 h 3073706"/>
              <a:gd name="connsiteX3-17" fmla="*/ 1222873 w 3602516"/>
              <a:gd name="connsiteY3-18" fmla="*/ 3073706 h 3073706"/>
              <a:gd name="connsiteX4-19" fmla="*/ 0 w 3602516"/>
              <a:gd name="connsiteY4-20" fmla="*/ 2511846 h 3073706"/>
              <a:gd name="connsiteX5-21" fmla="*/ 0 w 3602516"/>
              <a:gd name="connsiteY5-22" fmla="*/ 0 h 3073706"/>
              <a:gd name="connsiteX0-23" fmla="*/ 0 w 3602516"/>
              <a:gd name="connsiteY0-24" fmla="*/ 0 h 3307491"/>
              <a:gd name="connsiteX1-25" fmla="*/ 3602516 w 3602516"/>
              <a:gd name="connsiteY1-26" fmla="*/ 0 h 3307491"/>
              <a:gd name="connsiteX2-27" fmla="*/ 3602516 w 3602516"/>
              <a:gd name="connsiteY2-28" fmla="*/ 3051672 h 3307491"/>
              <a:gd name="connsiteX3-29" fmla="*/ 1222873 w 3602516"/>
              <a:gd name="connsiteY3-30" fmla="*/ 3073706 h 3307491"/>
              <a:gd name="connsiteX4-31" fmla="*/ 0 w 3602516"/>
              <a:gd name="connsiteY4-32" fmla="*/ 2511846 h 3307491"/>
              <a:gd name="connsiteX5-33" fmla="*/ 0 w 3602516"/>
              <a:gd name="connsiteY5-34" fmla="*/ 0 h 3307491"/>
              <a:gd name="connsiteX0-35" fmla="*/ 0 w 3602516"/>
              <a:gd name="connsiteY0-36" fmla="*/ 0 h 3283093"/>
              <a:gd name="connsiteX1-37" fmla="*/ 3602516 w 3602516"/>
              <a:gd name="connsiteY1-38" fmla="*/ 0 h 3283093"/>
              <a:gd name="connsiteX2-39" fmla="*/ 3602516 w 3602516"/>
              <a:gd name="connsiteY2-40" fmla="*/ 3051672 h 3283093"/>
              <a:gd name="connsiteX3-41" fmla="*/ 1222873 w 3602516"/>
              <a:gd name="connsiteY3-42" fmla="*/ 3073706 h 3283093"/>
              <a:gd name="connsiteX4-43" fmla="*/ 0 w 3602516"/>
              <a:gd name="connsiteY4-44" fmla="*/ 2511846 h 3283093"/>
              <a:gd name="connsiteX5-45" fmla="*/ 0 w 3602516"/>
              <a:gd name="connsiteY5-46" fmla="*/ 0 h 3283093"/>
              <a:gd name="connsiteX0-47" fmla="*/ 0 w 3602516"/>
              <a:gd name="connsiteY0-48" fmla="*/ 0 h 3120379"/>
              <a:gd name="connsiteX1-49" fmla="*/ 3602516 w 3602516"/>
              <a:gd name="connsiteY1-50" fmla="*/ 0 h 3120379"/>
              <a:gd name="connsiteX2-51" fmla="*/ 3227942 w 3602516"/>
              <a:gd name="connsiteY2-52" fmla="*/ 1641513 h 3120379"/>
              <a:gd name="connsiteX3-53" fmla="*/ 1222873 w 3602516"/>
              <a:gd name="connsiteY3-54" fmla="*/ 3073706 h 3120379"/>
              <a:gd name="connsiteX4-55" fmla="*/ 0 w 3602516"/>
              <a:gd name="connsiteY4-56" fmla="*/ 2511846 h 3120379"/>
              <a:gd name="connsiteX5-57" fmla="*/ 0 w 3602516"/>
              <a:gd name="connsiteY5-58" fmla="*/ 0 h 3120379"/>
              <a:gd name="connsiteX0-59" fmla="*/ 0 w 3833955"/>
              <a:gd name="connsiteY0-60" fmla="*/ 0 h 3120379"/>
              <a:gd name="connsiteX1-61" fmla="*/ 3602516 w 3833955"/>
              <a:gd name="connsiteY1-62" fmla="*/ 0 h 3120379"/>
              <a:gd name="connsiteX2-63" fmla="*/ 3227942 w 3833955"/>
              <a:gd name="connsiteY2-64" fmla="*/ 1641513 h 3120379"/>
              <a:gd name="connsiteX3-65" fmla="*/ 1222873 w 3833955"/>
              <a:gd name="connsiteY3-66" fmla="*/ 3073706 h 3120379"/>
              <a:gd name="connsiteX4-67" fmla="*/ 0 w 3833955"/>
              <a:gd name="connsiteY4-68" fmla="*/ 2511846 h 3120379"/>
              <a:gd name="connsiteX5-69" fmla="*/ 0 w 3833955"/>
              <a:gd name="connsiteY5-70" fmla="*/ 0 h 3120379"/>
              <a:gd name="connsiteX0-71" fmla="*/ 0 w 3909580"/>
              <a:gd name="connsiteY0-72" fmla="*/ 0 h 3120379"/>
              <a:gd name="connsiteX1-73" fmla="*/ 3602516 w 3909580"/>
              <a:gd name="connsiteY1-74" fmla="*/ 0 h 3120379"/>
              <a:gd name="connsiteX2-75" fmla="*/ 3227942 w 3909580"/>
              <a:gd name="connsiteY2-76" fmla="*/ 1641513 h 3120379"/>
              <a:gd name="connsiteX3-77" fmla="*/ 1222873 w 3909580"/>
              <a:gd name="connsiteY3-78" fmla="*/ 3073706 h 3120379"/>
              <a:gd name="connsiteX4-79" fmla="*/ 0 w 3909580"/>
              <a:gd name="connsiteY4-80" fmla="*/ 2511846 h 3120379"/>
              <a:gd name="connsiteX5-81" fmla="*/ 0 w 3909580"/>
              <a:gd name="connsiteY5-82" fmla="*/ 0 h 3120379"/>
              <a:gd name="connsiteX0-83" fmla="*/ 0 w 3830732"/>
              <a:gd name="connsiteY0-84" fmla="*/ 0 h 3091551"/>
              <a:gd name="connsiteX1-85" fmla="*/ 3602516 w 3830732"/>
              <a:gd name="connsiteY1-86" fmla="*/ 0 h 3091551"/>
              <a:gd name="connsiteX2-87" fmla="*/ 3227942 w 3830732"/>
              <a:gd name="connsiteY2-88" fmla="*/ 1641513 h 3091551"/>
              <a:gd name="connsiteX3-89" fmla="*/ 1322024 w 3830732"/>
              <a:gd name="connsiteY3-90" fmla="*/ 3040656 h 3091551"/>
              <a:gd name="connsiteX4-91" fmla="*/ 0 w 3830732"/>
              <a:gd name="connsiteY4-92" fmla="*/ 2511846 h 3091551"/>
              <a:gd name="connsiteX5-93" fmla="*/ 0 w 3830732"/>
              <a:gd name="connsiteY5-94" fmla="*/ 0 h 3091551"/>
              <a:gd name="connsiteX0-95" fmla="*/ 0 w 3830732"/>
              <a:gd name="connsiteY0-96" fmla="*/ 0 h 3087039"/>
              <a:gd name="connsiteX1-97" fmla="*/ 3602516 w 3830732"/>
              <a:gd name="connsiteY1-98" fmla="*/ 0 h 3087039"/>
              <a:gd name="connsiteX2-99" fmla="*/ 3227942 w 3830732"/>
              <a:gd name="connsiteY2-100" fmla="*/ 1641513 h 3087039"/>
              <a:gd name="connsiteX3-101" fmla="*/ 1322024 w 3830732"/>
              <a:gd name="connsiteY3-102" fmla="*/ 3040656 h 3087039"/>
              <a:gd name="connsiteX4-103" fmla="*/ 0 w 3830732"/>
              <a:gd name="connsiteY4-104" fmla="*/ 2511846 h 3087039"/>
              <a:gd name="connsiteX5-105" fmla="*/ 0 w 3830732"/>
              <a:gd name="connsiteY5-106" fmla="*/ 0 h 3087039"/>
              <a:gd name="connsiteX0-107" fmla="*/ 0 w 3830732"/>
              <a:gd name="connsiteY0-108" fmla="*/ 0 h 3074453"/>
              <a:gd name="connsiteX1-109" fmla="*/ 3602516 w 3830732"/>
              <a:gd name="connsiteY1-110" fmla="*/ 0 h 3074453"/>
              <a:gd name="connsiteX2-111" fmla="*/ 3227942 w 3830732"/>
              <a:gd name="connsiteY2-112" fmla="*/ 1641513 h 3074453"/>
              <a:gd name="connsiteX3-113" fmla="*/ 1322024 w 3830732"/>
              <a:gd name="connsiteY3-114" fmla="*/ 3040656 h 3074453"/>
              <a:gd name="connsiteX4-115" fmla="*/ 0 w 3830732"/>
              <a:gd name="connsiteY4-116" fmla="*/ 2511846 h 3074453"/>
              <a:gd name="connsiteX5-117" fmla="*/ 0 w 3830732"/>
              <a:gd name="connsiteY5-118" fmla="*/ 0 h 3074453"/>
              <a:gd name="connsiteX0-119" fmla="*/ 0 w 3830732"/>
              <a:gd name="connsiteY0-120" fmla="*/ 0 h 3074453"/>
              <a:gd name="connsiteX1-121" fmla="*/ 3602516 w 3830732"/>
              <a:gd name="connsiteY1-122" fmla="*/ 0 h 3074453"/>
              <a:gd name="connsiteX2-123" fmla="*/ 3227942 w 3830732"/>
              <a:gd name="connsiteY2-124" fmla="*/ 1641513 h 3074453"/>
              <a:gd name="connsiteX3-125" fmla="*/ 1322024 w 3830732"/>
              <a:gd name="connsiteY3-126" fmla="*/ 3040656 h 3074453"/>
              <a:gd name="connsiteX4-127" fmla="*/ 0 w 3830732"/>
              <a:gd name="connsiteY4-128" fmla="*/ 2511846 h 3074453"/>
              <a:gd name="connsiteX5-129" fmla="*/ 0 w 3830732"/>
              <a:gd name="connsiteY5-130" fmla="*/ 0 h 3074453"/>
              <a:gd name="connsiteX0-131" fmla="*/ 0 w 3981446"/>
              <a:gd name="connsiteY0-132" fmla="*/ 0 h 3074453"/>
              <a:gd name="connsiteX1-133" fmla="*/ 3602516 w 3981446"/>
              <a:gd name="connsiteY1-134" fmla="*/ 0 h 3074453"/>
              <a:gd name="connsiteX2-135" fmla="*/ 3227942 w 3981446"/>
              <a:gd name="connsiteY2-136" fmla="*/ 1641513 h 3074453"/>
              <a:gd name="connsiteX3-137" fmla="*/ 1322024 w 3981446"/>
              <a:gd name="connsiteY3-138" fmla="*/ 3040656 h 3074453"/>
              <a:gd name="connsiteX4-139" fmla="*/ 0 w 3981446"/>
              <a:gd name="connsiteY4-140" fmla="*/ 2511846 h 3074453"/>
              <a:gd name="connsiteX5-141" fmla="*/ 0 w 3981446"/>
              <a:gd name="connsiteY5-142" fmla="*/ 0 h 3074453"/>
              <a:gd name="connsiteX0-143" fmla="*/ 0 w 4053696"/>
              <a:gd name="connsiteY0-144" fmla="*/ 0 h 3074453"/>
              <a:gd name="connsiteX1-145" fmla="*/ 3602516 w 4053696"/>
              <a:gd name="connsiteY1-146" fmla="*/ 0 h 3074453"/>
              <a:gd name="connsiteX2-147" fmla="*/ 3227942 w 4053696"/>
              <a:gd name="connsiteY2-148" fmla="*/ 1641513 h 3074453"/>
              <a:gd name="connsiteX3-149" fmla="*/ 1322024 w 4053696"/>
              <a:gd name="connsiteY3-150" fmla="*/ 3040656 h 3074453"/>
              <a:gd name="connsiteX4-151" fmla="*/ 0 w 4053696"/>
              <a:gd name="connsiteY4-152" fmla="*/ 2511846 h 3074453"/>
              <a:gd name="connsiteX5-153" fmla="*/ 0 w 4053696"/>
              <a:gd name="connsiteY5-154" fmla="*/ 0 h 3074453"/>
              <a:gd name="connsiteX0-155" fmla="*/ 0 w 3920314"/>
              <a:gd name="connsiteY0-156" fmla="*/ 0 h 3074453"/>
              <a:gd name="connsiteX1-157" fmla="*/ 3602516 w 3920314"/>
              <a:gd name="connsiteY1-158" fmla="*/ 0 h 3074453"/>
              <a:gd name="connsiteX2-159" fmla="*/ 3227942 w 3920314"/>
              <a:gd name="connsiteY2-160" fmla="*/ 1641513 h 3074453"/>
              <a:gd name="connsiteX3-161" fmla="*/ 1322024 w 3920314"/>
              <a:gd name="connsiteY3-162" fmla="*/ 3040656 h 3074453"/>
              <a:gd name="connsiteX4-163" fmla="*/ 0 w 3920314"/>
              <a:gd name="connsiteY4-164" fmla="*/ 2511846 h 3074453"/>
              <a:gd name="connsiteX5-165" fmla="*/ 0 w 3920314"/>
              <a:gd name="connsiteY5-166" fmla="*/ 0 h 3074453"/>
              <a:gd name="connsiteX0-167" fmla="*/ 0 w 3901764"/>
              <a:gd name="connsiteY0-168" fmla="*/ 0 h 3074453"/>
              <a:gd name="connsiteX1-169" fmla="*/ 3602516 w 3901764"/>
              <a:gd name="connsiteY1-170" fmla="*/ 0 h 3074453"/>
              <a:gd name="connsiteX2-171" fmla="*/ 3227942 w 3901764"/>
              <a:gd name="connsiteY2-172" fmla="*/ 1641513 h 3074453"/>
              <a:gd name="connsiteX3-173" fmla="*/ 1322024 w 3901764"/>
              <a:gd name="connsiteY3-174" fmla="*/ 3040656 h 3074453"/>
              <a:gd name="connsiteX4-175" fmla="*/ 0 w 3901764"/>
              <a:gd name="connsiteY4-176" fmla="*/ 2511846 h 3074453"/>
              <a:gd name="connsiteX5-177" fmla="*/ 0 w 3901764"/>
              <a:gd name="connsiteY5-178" fmla="*/ 0 h 3074453"/>
              <a:gd name="connsiteX0-179" fmla="*/ 0 w 3620959"/>
              <a:gd name="connsiteY0-180" fmla="*/ 0 h 3059638"/>
              <a:gd name="connsiteX1-181" fmla="*/ 3602516 w 3620959"/>
              <a:gd name="connsiteY1-182" fmla="*/ 0 h 3059638"/>
              <a:gd name="connsiteX2-183" fmla="*/ 2104221 w 3620959"/>
              <a:gd name="connsiteY2-184" fmla="*/ 1972019 h 3059638"/>
              <a:gd name="connsiteX3-185" fmla="*/ 1322024 w 3620959"/>
              <a:gd name="connsiteY3-186" fmla="*/ 3040656 h 3059638"/>
              <a:gd name="connsiteX4-187" fmla="*/ 0 w 3620959"/>
              <a:gd name="connsiteY4-188" fmla="*/ 2511846 h 3059638"/>
              <a:gd name="connsiteX5-189" fmla="*/ 0 w 3620959"/>
              <a:gd name="connsiteY5-190" fmla="*/ 0 h 3059638"/>
              <a:gd name="connsiteX0-191" fmla="*/ 0 w 3663778"/>
              <a:gd name="connsiteY0-192" fmla="*/ 0 h 3060801"/>
              <a:gd name="connsiteX1-193" fmla="*/ 3602516 w 3663778"/>
              <a:gd name="connsiteY1-194" fmla="*/ 0 h 3060801"/>
              <a:gd name="connsiteX2-195" fmla="*/ 2622014 w 3663778"/>
              <a:gd name="connsiteY2-196" fmla="*/ 1949985 h 3060801"/>
              <a:gd name="connsiteX3-197" fmla="*/ 1322024 w 3663778"/>
              <a:gd name="connsiteY3-198" fmla="*/ 3040656 h 3060801"/>
              <a:gd name="connsiteX4-199" fmla="*/ 0 w 3663778"/>
              <a:gd name="connsiteY4-200" fmla="*/ 2511846 h 3060801"/>
              <a:gd name="connsiteX5-201" fmla="*/ 0 w 3663778"/>
              <a:gd name="connsiteY5-202" fmla="*/ 0 h 3060801"/>
              <a:gd name="connsiteX0-203" fmla="*/ 0 w 3636181"/>
              <a:gd name="connsiteY0-204" fmla="*/ 0 h 3060801"/>
              <a:gd name="connsiteX1-205" fmla="*/ 3602516 w 3636181"/>
              <a:gd name="connsiteY1-206" fmla="*/ 0 h 3060801"/>
              <a:gd name="connsiteX2-207" fmla="*/ 2622014 w 3636181"/>
              <a:gd name="connsiteY2-208" fmla="*/ 1949985 h 3060801"/>
              <a:gd name="connsiteX3-209" fmla="*/ 1322024 w 3636181"/>
              <a:gd name="connsiteY3-210" fmla="*/ 3040656 h 3060801"/>
              <a:gd name="connsiteX4-211" fmla="*/ 0 w 3636181"/>
              <a:gd name="connsiteY4-212" fmla="*/ 2511846 h 3060801"/>
              <a:gd name="connsiteX5-213" fmla="*/ 0 w 3636181"/>
              <a:gd name="connsiteY5-214" fmla="*/ 0 h 3060801"/>
              <a:gd name="connsiteX0-215" fmla="*/ 0 w 3474740"/>
              <a:gd name="connsiteY0-216" fmla="*/ 0 h 3060801"/>
              <a:gd name="connsiteX1-217" fmla="*/ 3459297 w 3474740"/>
              <a:gd name="connsiteY1-218" fmla="*/ 11017 h 3060801"/>
              <a:gd name="connsiteX2-219" fmla="*/ 2622014 w 3474740"/>
              <a:gd name="connsiteY2-220" fmla="*/ 1949985 h 3060801"/>
              <a:gd name="connsiteX3-221" fmla="*/ 1322024 w 3474740"/>
              <a:gd name="connsiteY3-222" fmla="*/ 3040656 h 3060801"/>
              <a:gd name="connsiteX4-223" fmla="*/ 0 w 3474740"/>
              <a:gd name="connsiteY4-224" fmla="*/ 2511846 h 3060801"/>
              <a:gd name="connsiteX5-225" fmla="*/ 0 w 3474740"/>
              <a:gd name="connsiteY5-226" fmla="*/ 0 h 3060801"/>
              <a:gd name="connsiteX0-227" fmla="*/ 0 w 3545824"/>
              <a:gd name="connsiteY0-228" fmla="*/ 0 h 3060801"/>
              <a:gd name="connsiteX1-229" fmla="*/ 3459297 w 3545824"/>
              <a:gd name="connsiteY1-230" fmla="*/ 11017 h 3060801"/>
              <a:gd name="connsiteX2-231" fmla="*/ 2622014 w 3545824"/>
              <a:gd name="connsiteY2-232" fmla="*/ 1949985 h 3060801"/>
              <a:gd name="connsiteX3-233" fmla="*/ 1322024 w 3545824"/>
              <a:gd name="connsiteY3-234" fmla="*/ 3040656 h 3060801"/>
              <a:gd name="connsiteX4-235" fmla="*/ 0 w 3545824"/>
              <a:gd name="connsiteY4-236" fmla="*/ 2511846 h 3060801"/>
              <a:gd name="connsiteX5-237" fmla="*/ 0 w 3545824"/>
              <a:gd name="connsiteY5-238" fmla="*/ 0 h 3060801"/>
              <a:gd name="connsiteX0-239" fmla="*/ 0 w 3545824"/>
              <a:gd name="connsiteY0-240" fmla="*/ 0 h 3091988"/>
              <a:gd name="connsiteX1-241" fmla="*/ 3459297 w 3545824"/>
              <a:gd name="connsiteY1-242" fmla="*/ 11017 h 3091988"/>
              <a:gd name="connsiteX2-243" fmla="*/ 2622014 w 3545824"/>
              <a:gd name="connsiteY2-244" fmla="*/ 1949985 h 3091988"/>
              <a:gd name="connsiteX3-245" fmla="*/ 1322024 w 3545824"/>
              <a:gd name="connsiteY3-246" fmla="*/ 3040656 h 3091988"/>
              <a:gd name="connsiteX4-247" fmla="*/ 0 w 3545824"/>
              <a:gd name="connsiteY4-248" fmla="*/ 2511846 h 3091988"/>
              <a:gd name="connsiteX5-249" fmla="*/ 0 w 3545824"/>
              <a:gd name="connsiteY5-250" fmla="*/ 0 h 3091988"/>
              <a:gd name="connsiteX0-251" fmla="*/ 0 w 3474484"/>
              <a:gd name="connsiteY0-252" fmla="*/ 0 h 3060709"/>
              <a:gd name="connsiteX1-253" fmla="*/ 3459297 w 3474484"/>
              <a:gd name="connsiteY1-254" fmla="*/ 11017 h 3060709"/>
              <a:gd name="connsiteX2-255" fmla="*/ 2622014 w 3474484"/>
              <a:gd name="connsiteY2-256" fmla="*/ 1949985 h 3060709"/>
              <a:gd name="connsiteX3-257" fmla="*/ 1395454 w 3474484"/>
              <a:gd name="connsiteY3-258" fmla="*/ 3005698 h 3060709"/>
              <a:gd name="connsiteX4-259" fmla="*/ 0 w 3474484"/>
              <a:gd name="connsiteY4-260" fmla="*/ 2511846 h 3060709"/>
              <a:gd name="connsiteX5-261" fmla="*/ 0 w 3474484"/>
              <a:gd name="connsiteY5-262" fmla="*/ 0 h 3060709"/>
              <a:gd name="connsiteX0-263" fmla="*/ 0 w 3485931"/>
              <a:gd name="connsiteY0-264" fmla="*/ 0 h 3060709"/>
              <a:gd name="connsiteX1-265" fmla="*/ 3459297 w 3485931"/>
              <a:gd name="connsiteY1-266" fmla="*/ 11017 h 3060709"/>
              <a:gd name="connsiteX2-267" fmla="*/ 2622014 w 3485931"/>
              <a:gd name="connsiteY2-268" fmla="*/ 1949985 h 3060709"/>
              <a:gd name="connsiteX3-269" fmla="*/ 1395454 w 3485931"/>
              <a:gd name="connsiteY3-270" fmla="*/ 3005698 h 3060709"/>
              <a:gd name="connsiteX4-271" fmla="*/ 0 w 3485931"/>
              <a:gd name="connsiteY4-272" fmla="*/ 2511846 h 3060709"/>
              <a:gd name="connsiteX5-273" fmla="*/ 0 w 3485931"/>
              <a:gd name="connsiteY5-274" fmla="*/ 0 h 3060709"/>
              <a:gd name="connsiteX0-275" fmla="*/ 0 w 3306949"/>
              <a:gd name="connsiteY0-276" fmla="*/ 0 h 3060709"/>
              <a:gd name="connsiteX1-277" fmla="*/ 3287961 w 3306949"/>
              <a:gd name="connsiteY1-278" fmla="*/ 22670 h 3060709"/>
              <a:gd name="connsiteX2-279" fmla="*/ 2622014 w 3306949"/>
              <a:gd name="connsiteY2-280" fmla="*/ 1949985 h 3060709"/>
              <a:gd name="connsiteX3-281" fmla="*/ 1395454 w 3306949"/>
              <a:gd name="connsiteY3-282" fmla="*/ 3005698 h 3060709"/>
              <a:gd name="connsiteX4-283" fmla="*/ 0 w 3306949"/>
              <a:gd name="connsiteY4-284" fmla="*/ 2511846 h 3060709"/>
              <a:gd name="connsiteX5-285" fmla="*/ 0 w 3306949"/>
              <a:gd name="connsiteY5-286" fmla="*/ 0 h 3060709"/>
              <a:gd name="connsiteX0-287" fmla="*/ 0 w 3516473"/>
              <a:gd name="connsiteY0-288" fmla="*/ 0 h 3060709"/>
              <a:gd name="connsiteX1-289" fmla="*/ 3287961 w 3516473"/>
              <a:gd name="connsiteY1-290" fmla="*/ 22670 h 3060709"/>
              <a:gd name="connsiteX2-291" fmla="*/ 2622014 w 3516473"/>
              <a:gd name="connsiteY2-292" fmla="*/ 1949985 h 3060709"/>
              <a:gd name="connsiteX3-293" fmla="*/ 1395454 w 3516473"/>
              <a:gd name="connsiteY3-294" fmla="*/ 3005698 h 3060709"/>
              <a:gd name="connsiteX4-295" fmla="*/ 0 w 3516473"/>
              <a:gd name="connsiteY4-296" fmla="*/ 2511846 h 3060709"/>
              <a:gd name="connsiteX5-297" fmla="*/ 0 w 3516473"/>
              <a:gd name="connsiteY5-298" fmla="*/ 0 h 3060709"/>
              <a:gd name="connsiteX0-299" fmla="*/ 0 w 3550580"/>
              <a:gd name="connsiteY0-300" fmla="*/ 0 h 3060709"/>
              <a:gd name="connsiteX1-301" fmla="*/ 3287961 w 3550580"/>
              <a:gd name="connsiteY1-302" fmla="*/ 22670 h 3060709"/>
              <a:gd name="connsiteX2-303" fmla="*/ 2622014 w 3550580"/>
              <a:gd name="connsiteY2-304" fmla="*/ 1949985 h 3060709"/>
              <a:gd name="connsiteX3-305" fmla="*/ 1395454 w 3550580"/>
              <a:gd name="connsiteY3-306" fmla="*/ 3005698 h 3060709"/>
              <a:gd name="connsiteX4-307" fmla="*/ 0 w 3550580"/>
              <a:gd name="connsiteY4-308" fmla="*/ 2511846 h 3060709"/>
              <a:gd name="connsiteX5-309" fmla="*/ 0 w 3550580"/>
              <a:gd name="connsiteY5-310" fmla="*/ 0 h 3060709"/>
              <a:gd name="connsiteX0-311" fmla="*/ 0 w 3554630"/>
              <a:gd name="connsiteY0-312" fmla="*/ 0 h 3060709"/>
              <a:gd name="connsiteX1-313" fmla="*/ 3287961 w 3554630"/>
              <a:gd name="connsiteY1-314" fmla="*/ 22670 h 3060709"/>
              <a:gd name="connsiteX2-315" fmla="*/ 2622014 w 3554630"/>
              <a:gd name="connsiteY2-316" fmla="*/ 1949985 h 3060709"/>
              <a:gd name="connsiteX3-317" fmla="*/ 1395454 w 3554630"/>
              <a:gd name="connsiteY3-318" fmla="*/ 3005698 h 3060709"/>
              <a:gd name="connsiteX4-319" fmla="*/ 0 w 3554630"/>
              <a:gd name="connsiteY4-320" fmla="*/ 2511846 h 3060709"/>
              <a:gd name="connsiteX5-321" fmla="*/ 0 w 3554630"/>
              <a:gd name="connsiteY5-322" fmla="*/ 0 h 30607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54630" h="3060709">
                <a:moveTo>
                  <a:pt x="0" y="0"/>
                </a:moveTo>
                <a:lnTo>
                  <a:pt x="3287961" y="22670"/>
                </a:lnTo>
                <a:cubicBezTo>
                  <a:pt x="3970269" y="952609"/>
                  <a:pt x="3194434" y="1767432"/>
                  <a:pt x="2622014" y="1949985"/>
                </a:cubicBezTo>
                <a:cubicBezTo>
                  <a:pt x="2049594" y="2132538"/>
                  <a:pt x="1909574" y="2823920"/>
                  <a:pt x="1395454" y="3005698"/>
                </a:cubicBezTo>
                <a:cubicBezTo>
                  <a:pt x="881334" y="3187476"/>
                  <a:pt x="71609" y="2891928"/>
                  <a:pt x="0" y="2511846"/>
                </a:cubicBezTo>
                <a:lnTo>
                  <a:pt x="0" y="0"/>
                </a:lnTo>
                <a:close/>
              </a:path>
            </a:pathLst>
          </a:custGeom>
          <a:gradFill>
            <a:gsLst>
              <a:gs pos="100000">
                <a:srgbClr val="3988E1"/>
              </a:gs>
              <a:gs pos="0">
                <a:srgbClr val="0A2C6B"/>
              </a:gs>
            </a:gsLst>
            <a:lin ang="2700000" scaled="0"/>
          </a:gra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2609459" y="3423479"/>
            <a:ext cx="7040880" cy="1198880"/>
          </a:xfrm>
          <a:prstGeom prst="rect">
            <a:avLst/>
          </a:prstGeom>
          <a:noFill/>
        </p:spPr>
        <p:txBody>
          <a:bodyPr wrap="none" rtlCol="0">
            <a:spAutoFit/>
          </a:bodyPr>
          <a:lstStyle/>
          <a:p>
            <a:pPr algn="ctr"/>
            <a:r>
              <a:rPr sz="3600" dirty="0">
                <a:solidFill>
                  <a:schemeClr val="accent5">
                    <a:lumMod val="75000"/>
                  </a:schemeClr>
                </a:solidFill>
                <a:cs typeface="+mn-ea"/>
                <a:sym typeface="+mn-lt"/>
              </a:rPr>
              <a:t>上海</a:t>
            </a:r>
            <a:r>
              <a:rPr lang="zh-CN" sz="3600" dirty="0">
                <a:solidFill>
                  <a:schemeClr val="accent5">
                    <a:lumMod val="75000"/>
                  </a:schemeClr>
                </a:solidFill>
                <a:cs typeface="+mn-ea"/>
                <a:sym typeface="+mn-lt"/>
              </a:rPr>
              <a:t>卡垣电子科技有限公司</a:t>
            </a:r>
            <a:r>
              <a:rPr sz="3600" dirty="0">
                <a:solidFill>
                  <a:schemeClr val="accent5">
                    <a:lumMod val="75000"/>
                  </a:schemeClr>
                </a:solidFill>
                <a:cs typeface="+mn-ea"/>
                <a:sym typeface="+mn-lt"/>
              </a:rPr>
              <a:t>限公司</a:t>
            </a:r>
            <a:endParaRPr sz="3600" dirty="0">
              <a:solidFill>
                <a:schemeClr val="accent5">
                  <a:lumMod val="75000"/>
                </a:schemeClr>
              </a:solidFill>
              <a:cs typeface="+mn-ea"/>
              <a:sym typeface="+mn-lt"/>
            </a:endParaRPr>
          </a:p>
          <a:p>
            <a:pPr algn="ctr"/>
            <a:endParaRPr lang="zh-CN" altLang="en-US" sz="3600" dirty="0">
              <a:solidFill>
                <a:schemeClr val="tx1">
                  <a:lumMod val="75000"/>
                  <a:lumOff val="25000"/>
                </a:schemeClr>
              </a:solidFill>
              <a:effectLst>
                <a:outerShdw blurRad="25400" dist="25400" dir="2700000" algn="tl">
                  <a:srgbClr val="000000">
                    <a:alpha val="20000"/>
                  </a:srgbClr>
                </a:outerShdw>
              </a:effectLst>
              <a:latin typeface="字魂105号-简雅黑" panose="00000500000000000000" pitchFamily="2" charset="-122"/>
              <a:ea typeface="字魂105号-简雅黑" panose="00000500000000000000" pitchFamily="2" charset="-122"/>
            </a:endParaRPr>
          </a:p>
        </p:txBody>
      </p:sp>
      <p:sp>
        <p:nvSpPr>
          <p:cNvPr id="33" name="圆角矩形 32"/>
          <p:cNvSpPr/>
          <p:nvPr/>
        </p:nvSpPr>
        <p:spPr>
          <a:xfrm>
            <a:off x="4906010" y="4892040"/>
            <a:ext cx="2240915" cy="541020"/>
          </a:xfrm>
          <a:prstGeom prst="roundRect">
            <a:avLst>
              <a:gd name="adj" fmla="val 19650"/>
            </a:avLst>
          </a:prstGeom>
          <a:solidFill>
            <a:srgbClr val="F8F8F8"/>
          </a:solidFill>
          <a:ln w="76200" cap="flat" cmpd="sng" algn="ctr">
            <a:noFill/>
            <a:prstDash val="solid"/>
            <a:miter lim="800000"/>
          </a:ln>
          <a:effectLst>
            <a:glow rad="63500">
              <a:srgbClr val="596481">
                <a:alpha val="10000"/>
              </a:srgbClr>
            </a:glow>
            <a:outerShdw blurRad="127000" dist="63500" dir="2700000" algn="tl" rotWithShape="0">
              <a:prstClr val="black">
                <a:alpha val="2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3600" b="0" i="0" u="none" strike="noStrike" kern="0" cap="none" spc="0" normalizeH="0" baseline="0" noProof="0" dirty="0" smtClean="0">
                <a:ln>
                  <a:noFill/>
                </a:ln>
                <a:solidFill>
                  <a:srgbClr val="0A2C6B"/>
                </a:solidFill>
                <a:effectLst/>
                <a:uLnTx/>
                <a:uFillTx/>
                <a:latin typeface="字魂105号-简雅黑" panose="00000500000000000000" pitchFamily="2" charset="-122"/>
                <a:ea typeface="字魂105号-简雅黑" panose="00000500000000000000" pitchFamily="2" charset="-122"/>
              </a:rPr>
              <a:t>公司介绍</a:t>
            </a:r>
            <a:endParaRPr kumimoji="0" lang="zh-CN" altLang="en-US" sz="3600" b="0" i="0" u="none" strike="noStrike" kern="0" cap="none" spc="0" normalizeH="0" baseline="0" noProof="0" dirty="0" smtClean="0">
              <a:ln>
                <a:noFill/>
              </a:ln>
              <a:solidFill>
                <a:srgbClr val="0A2C6B"/>
              </a:solidFill>
              <a:effectLst/>
              <a:uLnTx/>
              <a:uFillTx/>
              <a:latin typeface="字魂105号-简雅黑" panose="00000500000000000000" pitchFamily="2" charset="-122"/>
              <a:ea typeface="字魂105号-简雅黑" panose="00000500000000000000" pitchFamily="2" charset="-122"/>
            </a:endParaRPr>
          </a:p>
        </p:txBody>
      </p:sp>
      <p:sp>
        <p:nvSpPr>
          <p:cNvPr id="34" name="PA_文本框 57"/>
          <p:cNvSpPr txBox="1"/>
          <p:nvPr>
            <p:custDataLst>
              <p:tags r:id="rId1"/>
            </p:custDataLst>
          </p:nvPr>
        </p:nvSpPr>
        <p:spPr>
          <a:xfrm>
            <a:off x="2744470" y="4016375"/>
            <a:ext cx="6751320" cy="368300"/>
          </a:xfrm>
          <a:prstGeom prst="rect">
            <a:avLst/>
          </a:prstGeom>
          <a:noFill/>
        </p:spPr>
        <p:txBody>
          <a:bodyPr wrap="square" rtlCol="0">
            <a:spAutoFit/>
          </a:bodyPr>
          <a:lstStyle/>
          <a:p>
            <a:pPr algn="dist">
              <a:lnSpc>
                <a:spcPct val="100000"/>
              </a:lnSpc>
            </a:pPr>
            <a:r>
              <a:rPr dirty="0">
                <a:solidFill>
                  <a:schemeClr val="accent5">
                    <a:lumMod val="75000"/>
                  </a:schemeClr>
                </a:solidFill>
                <a:cs typeface="+mn-ea"/>
                <a:sym typeface="+mn-lt"/>
              </a:rPr>
              <a:t>Shanghai Jiayuan Electronic Technology Co., LTD</a:t>
            </a:r>
            <a:endParaRPr dirty="0">
              <a:solidFill>
                <a:schemeClr val="accent5">
                  <a:lumMod val="75000"/>
                </a:schemeClr>
              </a:solidFill>
              <a:cs typeface="+mn-ea"/>
              <a:sym typeface="+mn-lt"/>
            </a:endParaRPr>
          </a:p>
        </p:txBody>
      </p:sp>
      <p:pic>
        <p:nvPicPr>
          <p:cNvPr id="16" name="穿越星空">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40305" y="-1376346"/>
            <a:ext cx="609600" cy="609600"/>
          </a:xfrm>
          <a:prstGeom prst="rect">
            <a:avLst/>
          </a:prstGeom>
        </p:spPr>
      </p:pic>
      <p:pic>
        <p:nvPicPr>
          <p:cNvPr id="2" name="图片 1" descr="LOGO"/>
          <p:cNvPicPr>
            <a:picLocks noChangeAspect="1"/>
          </p:cNvPicPr>
          <p:nvPr/>
        </p:nvPicPr>
        <p:blipFill>
          <a:blip r:embed="rId5"/>
          <a:stretch>
            <a:fillRect/>
          </a:stretch>
        </p:blipFill>
        <p:spPr>
          <a:xfrm>
            <a:off x="5022850" y="2193290"/>
            <a:ext cx="2007870" cy="1040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par>
                                <p:cTn id="13" presetID="2" presetClass="entr" presetSubtype="9" decel="10000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0-#ppt_w/2"/>
                                          </p:val>
                                        </p:tav>
                                        <p:tav tm="100000">
                                          <p:val>
                                            <p:strVal val="#ppt_x"/>
                                          </p:val>
                                        </p:tav>
                                      </p:tavLst>
                                    </p:anim>
                                    <p:anim calcmode="lin" valueType="num">
                                      <p:cBhvr additive="base">
                                        <p:cTn id="16" dur="75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1+#ppt_w/2"/>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1+#ppt_w/2"/>
                                          </p:val>
                                        </p:tav>
                                        <p:tav tm="100000">
                                          <p:val>
                                            <p:strVal val="#ppt_x"/>
                                          </p:val>
                                        </p:tav>
                                      </p:tavLst>
                                    </p:anim>
                                    <p:anim calcmode="lin" valueType="num">
                                      <p:cBhvr additive="base">
                                        <p:cTn id="24" dur="75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2" decel="10000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0-#ppt_w/2"/>
                                          </p:val>
                                        </p:tav>
                                        <p:tav tm="100000">
                                          <p:val>
                                            <p:strVal val="#ppt_x"/>
                                          </p:val>
                                        </p:tav>
                                      </p:tavLst>
                                    </p:anim>
                                    <p:anim calcmode="lin" valueType="num">
                                      <p:cBhvr additive="base">
                                        <p:cTn id="28" dur="750" fill="hold"/>
                                        <p:tgtEl>
                                          <p:spTgt spid="25"/>
                                        </p:tgtEl>
                                        <p:attrNameLst>
                                          <p:attrName>ppt_y</p:attrName>
                                        </p:attrNameLst>
                                      </p:cBhvr>
                                      <p:tavLst>
                                        <p:tav tm="0">
                                          <p:val>
                                            <p:strVal val="1+#ppt_h/2"/>
                                          </p:val>
                                        </p:tav>
                                        <p:tav tm="100000">
                                          <p:val>
                                            <p:strVal val="#ppt_y"/>
                                          </p:val>
                                        </p:tav>
                                      </p:tavLst>
                                    </p:anim>
                                  </p:childTnLst>
                                </p:cTn>
                              </p:par>
                              <p:par>
                                <p:cTn id="29" presetID="41" presetClass="entr" presetSubtype="0" fill="hold" grpId="0" nodeType="withEffect">
                                  <p:stCondLst>
                                    <p:cond delay="3000"/>
                                  </p:stCondLst>
                                  <p:iterate type="lt">
                                    <p:tmPct val="10000"/>
                                  </p:iterate>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4"/>
                                        </p:tgtEl>
                                        <p:attrNameLst>
                                          <p:attrName>ppt_y</p:attrName>
                                        </p:attrNameLst>
                                      </p:cBhvr>
                                      <p:tavLst>
                                        <p:tav tm="0">
                                          <p:val>
                                            <p:strVal val="#ppt_y"/>
                                          </p:val>
                                        </p:tav>
                                        <p:tav tm="100000">
                                          <p:val>
                                            <p:strVal val="#ppt_y"/>
                                          </p:val>
                                        </p:tav>
                                      </p:tavLst>
                                    </p:anim>
                                    <p:anim calcmode="lin" valueType="num">
                                      <p:cBhvr>
                                        <p:cTn id="33"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750" fill="hold"/>
                                        <p:tgtEl>
                                          <p:spTgt spid="23"/>
                                        </p:tgtEl>
                                        <p:attrNameLst>
                                          <p:attrName>ppt_w</p:attrName>
                                        </p:attrNameLst>
                                      </p:cBhvr>
                                      <p:tavLst>
                                        <p:tav tm="0">
                                          <p:val>
                                            <p:fltVal val="0"/>
                                          </p:val>
                                        </p:tav>
                                        <p:tav tm="100000">
                                          <p:val>
                                            <p:strVal val="#ppt_w"/>
                                          </p:val>
                                        </p:tav>
                                      </p:tavLst>
                                    </p:anim>
                                    <p:anim calcmode="lin" valueType="num">
                                      <p:cBhvr>
                                        <p:cTn id="39" dur="750" fill="hold"/>
                                        <p:tgtEl>
                                          <p:spTgt spid="23"/>
                                        </p:tgtEl>
                                        <p:attrNameLst>
                                          <p:attrName>ppt_h</p:attrName>
                                        </p:attrNameLst>
                                      </p:cBhvr>
                                      <p:tavLst>
                                        <p:tav tm="0">
                                          <p:val>
                                            <p:fltVal val="0"/>
                                          </p:val>
                                        </p:tav>
                                        <p:tav tm="100000">
                                          <p:val>
                                            <p:strVal val="#ppt_h"/>
                                          </p:val>
                                        </p:tav>
                                      </p:tavLst>
                                    </p:anim>
                                    <p:animEffect transition="in" filter="fade">
                                      <p:cBhvr>
                                        <p:cTn id="40" dur="750"/>
                                        <p:tgtEl>
                                          <p:spTgt spid="23"/>
                                        </p:tgtEl>
                                      </p:cBhvr>
                                    </p:animEffect>
                                  </p:childTnLst>
                                </p:cTn>
                              </p:par>
                              <p:par>
                                <p:cTn id="41" presetID="41" presetClass="entr" presetSubtype="0" fill="hold" grpId="0" nodeType="withEffect">
                                  <p:stCondLst>
                                    <p:cond delay="800"/>
                                  </p:stCondLst>
                                  <p:iterate type="lt">
                                    <p:tmPct val="10000"/>
                                  </p:iterate>
                                  <p:childTnLst>
                                    <p:set>
                                      <p:cBhvr>
                                        <p:cTn id="42" dur="1000"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4" dur="1000" fill="hold"/>
                                        <p:tgtEl>
                                          <p:spTgt spid="31"/>
                                        </p:tgtEl>
                                        <p:attrNameLst>
                                          <p:attrName>ppt_y</p:attrName>
                                        </p:attrNameLst>
                                      </p:cBhvr>
                                      <p:tavLst>
                                        <p:tav tm="0">
                                          <p:val>
                                            <p:strVal val="#ppt_y"/>
                                          </p:val>
                                        </p:tav>
                                        <p:tav tm="100000">
                                          <p:val>
                                            <p:strVal val="#ppt_y"/>
                                          </p:val>
                                        </p:tav>
                                      </p:tavLst>
                                    </p:anim>
                                    <p:anim calcmode="lin" valueType="num">
                                      <p:cBhvr>
                                        <p:cTn id="45" dur="10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46" dur="10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1000" tmFilter="0,0; .5, 1; 1, 1"/>
                                        <p:tgtEl>
                                          <p:spTgt spid="31"/>
                                        </p:tgtEl>
                                      </p:cBhvr>
                                    </p:animEffect>
                                  </p:childTnLst>
                                </p:cTn>
                              </p:par>
                              <p:par>
                                <p:cTn id="48" presetID="37" presetClass="entr" presetSubtype="0" fill="hold" grpId="0" nodeType="withEffect">
                                  <p:stCondLst>
                                    <p:cond delay="275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900" decel="100000" fill="hold"/>
                                        <p:tgtEl>
                                          <p:spTgt spid="33"/>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4" repeatCount="indefinite" fill="remove" display="0">
                  <p:stCondLst>
                    <p:cond delay="indefinite"/>
                  </p:stCondLst>
                  <p:endCondLst>
                    <p:cond evt="onStopAudio" delay="0">
                      <p:tgtEl>
                        <p:sldTgt/>
                      </p:tgtEl>
                    </p:cond>
                  </p:endCondLst>
                </p:cTn>
                <p:tgtEl>
                  <p:spTgt spid="16"/>
                </p:tgtEl>
              </p:cMediaNode>
            </p:audio>
          </p:childTnLst>
        </p:cTn>
      </p:par>
    </p:tnLst>
    <p:bldLst>
      <p:bldP spid="24" grpId="0" bldLvl="0" animBg="1"/>
      <p:bldP spid="25" grpId="0" bldLvl="0" animBg="1"/>
      <p:bldP spid="19" grpId="0" bldLvl="0" animBg="1"/>
      <p:bldP spid="23" grpId="0" bldLvl="0" animBg="1"/>
      <p:bldP spid="20" grpId="0" bldLvl="0" animBg="1"/>
      <p:bldP spid="31" grpId="0"/>
      <p:bldP spid="33" grpId="0" bldLvl="0"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1055985"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69862"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1232535" y="271145"/>
            <a:ext cx="1759585" cy="922020"/>
          </a:xfrm>
          <a:prstGeom prst="rect">
            <a:avLst/>
          </a:prstGeom>
          <a:noFill/>
        </p:spPr>
        <p:txBody>
          <a:bodyPr wrap="square" rtlCol="0" anchor="t">
            <a:spAutoFit/>
          </a:bodyPr>
          <a:lstStyle/>
          <a:p>
            <a:pPr algn="dist">
              <a:lnSpc>
                <a:spcPct val="150000"/>
              </a:lnSpc>
            </a:pPr>
            <a:r>
              <a:rPr lang="zh-CN" altLang="en-US" sz="2400" b="1" dirty="0">
                <a:solidFill>
                  <a:schemeClr val="accent5">
                    <a:lumMod val="75000"/>
                  </a:schemeClr>
                </a:solidFill>
                <a:cs typeface="+mn-ea"/>
                <a:sym typeface="+mn-lt"/>
              </a:rPr>
              <a:t>流量主推款</a:t>
            </a:r>
            <a:r>
              <a:rPr lang="zh-CN" altLang="en-US" sz="1200" dirty="0">
                <a:solidFill>
                  <a:schemeClr val="accent5">
                    <a:lumMod val="75000"/>
                  </a:schemeClr>
                </a:solidFill>
                <a:cs typeface="+mn-ea"/>
                <a:sym typeface="+mn-lt"/>
              </a:rPr>
              <a:t>Traffic main push</a:t>
            </a:r>
            <a:endParaRPr lang="zh-CN" altLang="en-US" sz="1200" dirty="0">
              <a:solidFill>
                <a:schemeClr val="accent5">
                  <a:lumMod val="75000"/>
                </a:schemeClr>
              </a:solidFill>
              <a:cs typeface="+mn-ea"/>
              <a:sym typeface="+mn-lt"/>
            </a:endParaRPr>
          </a:p>
        </p:txBody>
      </p:sp>
      <p:sp>
        <p:nvSpPr>
          <p:cNvPr id="24" name="îŝļiḋé"/>
          <p:cNvSpPr/>
          <p:nvPr/>
        </p:nvSpPr>
        <p:spPr>
          <a:xfrm>
            <a:off x="5278120" y="1343025"/>
            <a:ext cx="3477260" cy="2345690"/>
          </a:xfrm>
          <a:custGeom>
            <a:avLst/>
            <a:gdLst>
              <a:gd name="connsiteX0" fmla="*/ 1053 w 3226"/>
              <a:gd name="connsiteY0" fmla="*/ 15 h 2593"/>
              <a:gd name="connsiteX1" fmla="*/ 3198 w 3226"/>
              <a:gd name="connsiteY1" fmla="*/ 0 h 2593"/>
              <a:gd name="connsiteX2" fmla="*/ 3226 w 3226"/>
              <a:gd name="connsiteY2" fmla="*/ 2593 h 2593"/>
              <a:gd name="connsiteX3" fmla="*/ 0 w 3226"/>
              <a:gd name="connsiteY3" fmla="*/ 2593 h 2593"/>
              <a:gd name="connsiteX4" fmla="*/ 1053 w 3226"/>
              <a:gd name="connsiteY4" fmla="*/ 15 h 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 h="2593">
                <a:moveTo>
                  <a:pt x="1053" y="15"/>
                </a:moveTo>
                <a:lnTo>
                  <a:pt x="3198" y="0"/>
                </a:lnTo>
                <a:lnTo>
                  <a:pt x="3226" y="2593"/>
                </a:lnTo>
                <a:lnTo>
                  <a:pt x="0" y="2593"/>
                </a:lnTo>
                <a:lnTo>
                  <a:pt x="1053" y="15"/>
                </a:lnTo>
                <a:close/>
              </a:path>
            </a:pathLst>
          </a:custGeom>
          <a:blipFill rotWithShape="1">
            <a:blip r:embed="rId1"/>
            <a:stretch>
              <a:fillRect/>
            </a:stretch>
          </a:bli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a:p>
        </p:txBody>
      </p:sp>
      <p:sp>
        <p:nvSpPr>
          <p:cNvPr id="25" name="ïṧlîḍe"/>
          <p:cNvSpPr/>
          <p:nvPr/>
        </p:nvSpPr>
        <p:spPr>
          <a:xfrm>
            <a:off x="4381500" y="3977640"/>
            <a:ext cx="1574165" cy="1611630"/>
          </a:xfrm>
          <a:prstGeom prst="roundRect">
            <a:avLst>
              <a:gd name="adj" fmla="val 7141"/>
            </a:avLst>
          </a:prstGeom>
          <a:blipFill rotWithShape="1">
            <a:blip r:embed="rId2"/>
            <a:stretch>
              <a:fillRect/>
            </a:stretch>
          </a:bli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a:p>
        </p:txBody>
      </p:sp>
      <p:sp>
        <p:nvSpPr>
          <p:cNvPr id="26" name="îṧḻidê"/>
          <p:cNvSpPr/>
          <p:nvPr/>
        </p:nvSpPr>
        <p:spPr>
          <a:xfrm>
            <a:off x="6016625" y="3952240"/>
            <a:ext cx="1821180" cy="1724025"/>
          </a:xfrm>
          <a:prstGeom prst="roundRect">
            <a:avLst>
              <a:gd name="adj" fmla="val 7141"/>
            </a:avLst>
          </a:prstGeom>
          <a:blipFill rotWithShape="1">
            <a:blip r:embed="rId3"/>
            <a:stretch>
              <a:fillRect/>
            </a:stretch>
          </a:bli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a:p>
        </p:txBody>
      </p:sp>
      <p:sp>
        <p:nvSpPr>
          <p:cNvPr id="31" name="文本框 30"/>
          <p:cNvSpPr txBox="1"/>
          <p:nvPr/>
        </p:nvSpPr>
        <p:spPr>
          <a:xfrm>
            <a:off x="718185" y="1703705"/>
            <a:ext cx="2207260" cy="337185"/>
          </a:xfrm>
          <a:prstGeom prst="rect">
            <a:avLst/>
          </a:prstGeom>
          <a:noFill/>
        </p:spPr>
        <p:txBody>
          <a:bodyPr wrap="square" rtlCol="0">
            <a:spAutoFit/>
          </a:bodyPr>
          <a:lstStyle/>
          <a:p>
            <a:pPr algn="dist"/>
            <a:r>
              <a:rPr lang="zh-CN" altLang="en-US" sz="1600" dirty="0">
                <a:solidFill>
                  <a:schemeClr val="accent5"/>
                </a:solidFill>
                <a:cs typeface="+mn-ea"/>
                <a:sym typeface="+mn-lt"/>
              </a:rPr>
              <a:t>涡轮流量传感器</a:t>
            </a:r>
            <a:r>
              <a:rPr lang="en-US" altLang="zh-CN" sz="1600" dirty="0">
                <a:solidFill>
                  <a:schemeClr val="accent5"/>
                </a:solidFill>
                <a:cs typeface="+mn-ea"/>
                <a:sym typeface="+mn-lt"/>
              </a:rPr>
              <a:t>SN51</a:t>
            </a:r>
            <a:endParaRPr lang="en-US" altLang="zh-CN" sz="1600" dirty="0">
              <a:solidFill>
                <a:schemeClr val="accent5"/>
              </a:solidFill>
              <a:cs typeface="+mn-ea"/>
              <a:sym typeface="+mn-lt"/>
            </a:endParaRPr>
          </a:p>
        </p:txBody>
      </p:sp>
      <p:sp>
        <p:nvSpPr>
          <p:cNvPr id="32" name="文本框 31"/>
          <p:cNvSpPr txBox="1"/>
          <p:nvPr/>
        </p:nvSpPr>
        <p:spPr>
          <a:xfrm>
            <a:off x="726440" y="2069465"/>
            <a:ext cx="3592830" cy="1091565"/>
          </a:xfrm>
          <a:prstGeom prst="rect">
            <a:avLst/>
          </a:prstGeom>
          <a:noFill/>
        </p:spPr>
        <p:txBody>
          <a:bodyPr wrap="square" rtlCol="0" anchor="t">
            <a:spAutoFit/>
          </a:bodyPr>
          <a:lstStyle/>
          <a:p>
            <a:pPr>
              <a:lnSpc>
                <a:spcPct val="130000"/>
              </a:lnSpc>
            </a:pPr>
            <a:r>
              <a:rPr sz="1000" dirty="0">
                <a:solidFill>
                  <a:schemeClr val="tx1"/>
                </a:solidFill>
              </a:rPr>
              <a:t>涡轮流量传感器是一种精密流量测量仪表，适用于测量 低粘度的介质， 如水、柴油、汽油等。</a:t>
            </a:r>
            <a:endParaRPr sz="1000" dirty="0">
              <a:solidFill>
                <a:schemeClr val="tx1"/>
              </a:solidFill>
            </a:endParaRPr>
          </a:p>
          <a:p>
            <a:pPr>
              <a:lnSpc>
                <a:spcPct val="130000"/>
              </a:lnSpc>
            </a:pPr>
            <a:r>
              <a:rPr sz="1000" dirty="0">
                <a:solidFill>
                  <a:schemeClr val="tx1"/>
                </a:solidFill>
              </a:rPr>
              <a:t>Turbine flow sensor is a precision flow measurement instrument, suitable for measuring low viscosity media, such as water, diesel oil, gasoline and so on.</a:t>
            </a:r>
            <a:endParaRPr sz="1000" dirty="0">
              <a:solidFill>
                <a:schemeClr val="tx1"/>
              </a:solidFill>
            </a:endParaRPr>
          </a:p>
        </p:txBody>
      </p:sp>
      <p:sp>
        <p:nvSpPr>
          <p:cNvPr id="3" name="文本框 2"/>
          <p:cNvSpPr txBox="1"/>
          <p:nvPr/>
        </p:nvSpPr>
        <p:spPr>
          <a:xfrm>
            <a:off x="691515" y="3839210"/>
            <a:ext cx="2299970" cy="337185"/>
          </a:xfrm>
          <a:prstGeom prst="rect">
            <a:avLst/>
          </a:prstGeom>
          <a:noFill/>
        </p:spPr>
        <p:txBody>
          <a:bodyPr wrap="square" rtlCol="0">
            <a:spAutoFit/>
          </a:bodyPr>
          <a:p>
            <a:pPr algn="dist"/>
            <a:r>
              <a:rPr lang="zh-CN" altLang="en-US" sz="1600" dirty="0">
                <a:solidFill>
                  <a:schemeClr val="accent5">
                    <a:lumMod val="75000"/>
                  </a:schemeClr>
                </a:solidFill>
                <a:cs typeface="+mn-ea"/>
                <a:sym typeface="+mn-lt"/>
              </a:rPr>
              <a:t>智能涡街传感器</a:t>
            </a:r>
            <a:r>
              <a:rPr lang="en-US" altLang="zh-CN" sz="1600" dirty="0">
                <a:solidFill>
                  <a:schemeClr val="accent5">
                    <a:lumMod val="75000"/>
                  </a:schemeClr>
                </a:solidFill>
                <a:cs typeface="+mn-ea"/>
                <a:sym typeface="+mn-lt"/>
              </a:rPr>
              <a:t>SN53B</a:t>
            </a:r>
            <a:endParaRPr lang="en-US" altLang="zh-CN" sz="1600" dirty="0">
              <a:solidFill>
                <a:schemeClr val="accent5">
                  <a:lumMod val="75000"/>
                </a:schemeClr>
              </a:solidFill>
              <a:cs typeface="+mn-ea"/>
              <a:sym typeface="+mn-lt"/>
            </a:endParaRPr>
          </a:p>
        </p:txBody>
      </p:sp>
      <p:sp>
        <p:nvSpPr>
          <p:cNvPr id="4" name="文本框 3"/>
          <p:cNvSpPr txBox="1"/>
          <p:nvPr/>
        </p:nvSpPr>
        <p:spPr>
          <a:xfrm>
            <a:off x="716915" y="4163695"/>
            <a:ext cx="3773805" cy="1691640"/>
          </a:xfrm>
          <a:prstGeom prst="rect">
            <a:avLst/>
          </a:prstGeom>
          <a:noFill/>
        </p:spPr>
        <p:txBody>
          <a:bodyPr wrap="square" rtlCol="0" anchor="t">
            <a:spAutoFit/>
          </a:bodyPr>
          <a:p>
            <a:pPr>
              <a:lnSpc>
                <a:spcPct val="130000"/>
              </a:lnSpc>
            </a:pPr>
            <a:r>
              <a:rPr sz="1000" dirty="0">
                <a:solidFill>
                  <a:schemeClr val="tx1"/>
                </a:solidFill>
              </a:rPr>
              <a:t>基于卡门涡街原理，另采用高精度传感器进行温度测量， 可任意设置温度上下限报警值， 可远程监控实时温度状况， 全参数现场任意设置。</a:t>
            </a:r>
            <a:endParaRPr sz="1000" dirty="0">
              <a:solidFill>
                <a:schemeClr val="tx1"/>
              </a:solidFill>
            </a:endParaRPr>
          </a:p>
          <a:p>
            <a:pPr>
              <a:lnSpc>
                <a:spcPct val="130000"/>
              </a:lnSpc>
            </a:pPr>
            <a:r>
              <a:rPr sz="1000" dirty="0">
                <a:solidFill>
                  <a:schemeClr val="tx1"/>
                </a:solidFill>
              </a:rPr>
              <a:t>Based on the Principle of Karman vortex street, the high precision sensor is used for temperature measurement, and the upper and lower alarm values of temperature can be set arbitrarily, the real-time temperature condition can be monitored remotely, and all parameters can be set arbitrarily on site</a:t>
            </a:r>
            <a:endParaRPr sz="1000" dirty="0">
              <a:solidFill>
                <a:schemeClr val="tx1"/>
              </a:solidFill>
            </a:endParaRPr>
          </a:p>
        </p:txBody>
      </p:sp>
      <p:sp>
        <p:nvSpPr>
          <p:cNvPr id="5" name="文本框 4"/>
          <p:cNvSpPr txBox="1"/>
          <p:nvPr/>
        </p:nvSpPr>
        <p:spPr>
          <a:xfrm>
            <a:off x="7890510" y="1767840"/>
            <a:ext cx="3081655" cy="337185"/>
          </a:xfrm>
          <a:prstGeom prst="rect">
            <a:avLst/>
          </a:prstGeom>
          <a:noFill/>
        </p:spPr>
        <p:txBody>
          <a:bodyPr wrap="square" rtlCol="0">
            <a:spAutoFit/>
          </a:bodyPr>
          <a:p>
            <a:pPr algn="dist"/>
            <a:r>
              <a:rPr lang="zh-CN" altLang="en-US" sz="1600" dirty="0">
                <a:solidFill>
                  <a:schemeClr val="accent5">
                    <a:lumMod val="75000"/>
                  </a:schemeClr>
                </a:solidFill>
                <a:cs typeface="+mn-ea"/>
                <a:sym typeface="+mn-lt"/>
              </a:rPr>
              <a:t>微小圆形齿轮流量传感器</a:t>
            </a:r>
            <a:r>
              <a:rPr lang="en-US" altLang="zh-CN" sz="1600" dirty="0">
                <a:solidFill>
                  <a:schemeClr val="accent5">
                    <a:lumMod val="75000"/>
                  </a:schemeClr>
                </a:solidFill>
                <a:cs typeface="+mn-ea"/>
                <a:sym typeface="+mn-lt"/>
              </a:rPr>
              <a:t>SN54B</a:t>
            </a:r>
            <a:endParaRPr lang="en-US" altLang="zh-CN" sz="1600" dirty="0">
              <a:solidFill>
                <a:schemeClr val="accent5">
                  <a:lumMod val="75000"/>
                </a:schemeClr>
              </a:solidFill>
              <a:cs typeface="+mn-ea"/>
              <a:sym typeface="+mn-lt"/>
            </a:endParaRPr>
          </a:p>
        </p:txBody>
      </p:sp>
      <p:sp>
        <p:nvSpPr>
          <p:cNvPr id="6" name="文本框 5"/>
          <p:cNvSpPr txBox="1"/>
          <p:nvPr/>
        </p:nvSpPr>
        <p:spPr>
          <a:xfrm>
            <a:off x="7860665" y="2152650"/>
            <a:ext cx="3536315" cy="1291590"/>
          </a:xfrm>
          <a:prstGeom prst="rect">
            <a:avLst/>
          </a:prstGeom>
          <a:noFill/>
        </p:spPr>
        <p:txBody>
          <a:bodyPr wrap="square" rtlCol="0" anchor="t">
            <a:spAutoFit/>
          </a:bodyPr>
          <a:p>
            <a:pPr>
              <a:lnSpc>
                <a:spcPct val="130000"/>
              </a:lnSpc>
            </a:pPr>
            <a:r>
              <a:rPr sz="1000" dirty="0">
                <a:solidFill>
                  <a:schemeClr val="tx1"/>
                </a:solidFill>
              </a:rPr>
              <a:t>通过高精度齿轮容积计算介质通过体积，达到微小流体介质测量。是一种新型的容积式流量传感器。</a:t>
            </a:r>
            <a:r>
              <a:rPr lang="zh-CN" sz="1000" dirty="0">
                <a:solidFill>
                  <a:schemeClr val="tx1"/>
                </a:solidFill>
              </a:rPr>
              <a:t>适用多种介质。</a:t>
            </a:r>
            <a:endParaRPr lang="zh-CN" sz="1000" dirty="0">
              <a:solidFill>
                <a:schemeClr val="tx1"/>
              </a:solidFill>
            </a:endParaRPr>
          </a:p>
          <a:p>
            <a:pPr>
              <a:lnSpc>
                <a:spcPct val="130000"/>
              </a:lnSpc>
            </a:pPr>
            <a:r>
              <a:rPr sz="1000" dirty="0">
                <a:solidFill>
                  <a:schemeClr val="tx1"/>
                </a:solidFill>
              </a:rPr>
              <a:t>Through high precision gear volume calculation medium through volume, to achieve micro fluid medium measurement. It is a new volumetric flow sensor. Suitable for a variety of media.</a:t>
            </a:r>
            <a:endParaRPr sz="1000" dirty="0">
              <a:solidFill>
                <a:schemeClr val="tx1"/>
              </a:solidFill>
            </a:endParaRPr>
          </a:p>
        </p:txBody>
      </p:sp>
      <p:sp>
        <p:nvSpPr>
          <p:cNvPr id="15" name="文本框 14"/>
          <p:cNvSpPr txBox="1"/>
          <p:nvPr/>
        </p:nvSpPr>
        <p:spPr>
          <a:xfrm>
            <a:off x="7898765" y="3808095"/>
            <a:ext cx="2275840" cy="337185"/>
          </a:xfrm>
          <a:prstGeom prst="rect">
            <a:avLst/>
          </a:prstGeom>
          <a:noFill/>
        </p:spPr>
        <p:txBody>
          <a:bodyPr wrap="square" rtlCol="0">
            <a:spAutoFit/>
          </a:bodyPr>
          <a:p>
            <a:pPr algn="dist"/>
            <a:r>
              <a:rPr lang="zh-CN" altLang="en-US" sz="1600" dirty="0">
                <a:solidFill>
                  <a:schemeClr val="accent5">
                    <a:lumMod val="75000"/>
                  </a:schemeClr>
                </a:solidFill>
                <a:cs typeface="+mn-ea"/>
                <a:sym typeface="+mn-lt"/>
              </a:rPr>
              <a:t>电子式流量开关</a:t>
            </a:r>
            <a:r>
              <a:rPr lang="en-US" altLang="zh-CN" sz="1600" dirty="0">
                <a:solidFill>
                  <a:schemeClr val="accent5">
                    <a:lumMod val="75000"/>
                  </a:schemeClr>
                </a:solidFill>
                <a:cs typeface="+mn-ea"/>
                <a:sym typeface="+mn-lt"/>
              </a:rPr>
              <a:t>SN10B</a:t>
            </a:r>
            <a:endParaRPr lang="en-US" altLang="zh-CN" sz="1600" dirty="0">
              <a:solidFill>
                <a:schemeClr val="accent5">
                  <a:lumMod val="75000"/>
                </a:schemeClr>
              </a:solidFill>
              <a:cs typeface="+mn-ea"/>
              <a:sym typeface="+mn-lt"/>
            </a:endParaRPr>
          </a:p>
        </p:txBody>
      </p:sp>
      <p:sp>
        <p:nvSpPr>
          <p:cNvPr id="16" name="文本框 15"/>
          <p:cNvSpPr txBox="1"/>
          <p:nvPr/>
        </p:nvSpPr>
        <p:spPr>
          <a:xfrm>
            <a:off x="7924165" y="4161155"/>
            <a:ext cx="3554730" cy="1491615"/>
          </a:xfrm>
          <a:prstGeom prst="rect">
            <a:avLst/>
          </a:prstGeom>
          <a:noFill/>
        </p:spPr>
        <p:txBody>
          <a:bodyPr wrap="square" rtlCol="0" anchor="t">
            <a:spAutoFit/>
          </a:bodyPr>
          <a:p>
            <a:pPr>
              <a:lnSpc>
                <a:spcPct val="130000"/>
              </a:lnSpc>
            </a:pPr>
            <a:r>
              <a:rPr sz="1000" dirty="0">
                <a:solidFill>
                  <a:schemeClr val="tx1"/>
                </a:solidFill>
              </a:rPr>
              <a:t>基纡热式原理，免维护，结构紧凑, LED显示流动趋势及开关状态。气液两用型，低流速报警，可用于气动和液压系统，可用于循</a:t>
            </a:r>
            <a:r>
              <a:rPr lang="zh-CN" sz="1000" dirty="0">
                <a:solidFill>
                  <a:schemeClr val="tx1"/>
                </a:solidFill>
              </a:rPr>
              <a:t>。</a:t>
            </a:r>
            <a:endParaRPr lang="zh-CN" sz="1000" dirty="0">
              <a:solidFill>
                <a:schemeClr val="tx1"/>
              </a:solidFill>
            </a:endParaRPr>
          </a:p>
          <a:p>
            <a:pPr>
              <a:lnSpc>
                <a:spcPct val="130000"/>
              </a:lnSpc>
            </a:pPr>
            <a:r>
              <a:rPr sz="1000" dirty="0">
                <a:solidFill>
                  <a:schemeClr val="tx1"/>
                </a:solidFill>
              </a:rPr>
              <a:t>Basic thermal principle, maintenance free, compact structure, LED shows flow trend and switching status. Gas-liquid dual type, low flow rate alarm, for pneumatic and hydraulic systems, can be used for circulation.</a:t>
            </a:r>
            <a:endParaRPr sz="1000" dirty="0">
              <a:solidFill>
                <a:schemeClr val="tx1"/>
              </a:solidFill>
            </a:endParaRPr>
          </a:p>
        </p:txBody>
      </p:sp>
      <p:sp>
        <p:nvSpPr>
          <p:cNvPr id="23" name="íŝļïḑè"/>
          <p:cNvSpPr/>
          <p:nvPr/>
        </p:nvSpPr>
        <p:spPr>
          <a:xfrm>
            <a:off x="4443095" y="1541145"/>
            <a:ext cx="1703070" cy="2027555"/>
          </a:xfrm>
          <a:prstGeom prst="roundRect">
            <a:avLst>
              <a:gd name="adj" fmla="val 7141"/>
            </a:avLst>
          </a:prstGeom>
          <a:blipFill rotWithShape="1">
            <a:blip r:embed="rId4"/>
            <a:stretch>
              <a:fillRect/>
            </a:stretch>
          </a:bli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a:p>
        </p:txBody>
      </p:sp>
      <p:grpSp>
        <p:nvGrpSpPr>
          <p:cNvPr id="17" name="组合 16"/>
          <p:cNvGrpSpPr/>
          <p:nvPr/>
        </p:nvGrpSpPr>
        <p:grpSpPr>
          <a:xfrm>
            <a:off x="3594735" y="1645285"/>
            <a:ext cx="4989830" cy="3973830"/>
            <a:chOff x="5661" y="2591"/>
            <a:chExt cx="7858" cy="6258"/>
          </a:xfrm>
        </p:grpSpPr>
        <p:cxnSp>
          <p:nvCxnSpPr>
            <p:cNvPr id="22" name="íS1iḓé"/>
            <p:cNvCxnSpPr/>
            <p:nvPr/>
          </p:nvCxnSpPr>
          <p:spPr>
            <a:xfrm>
              <a:off x="5661" y="5720"/>
              <a:ext cx="7858" cy="0"/>
            </a:xfrm>
            <a:prstGeom prst="straightConnector1">
              <a:avLst/>
            </a:prstGeom>
            <a:ln w="38100" cap="rnd">
              <a:solidFill>
                <a:schemeClr val="accent5">
                  <a:lumMod val="50000"/>
                </a:schemeClr>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ïSḻíḍê"/>
            <p:cNvCxnSpPr/>
            <p:nvPr/>
          </p:nvCxnSpPr>
          <p:spPr>
            <a:xfrm>
              <a:off x="9590" y="2591"/>
              <a:ext cx="0" cy="6259"/>
            </a:xfrm>
            <a:prstGeom prst="straightConnector1">
              <a:avLst/>
            </a:prstGeom>
            <a:ln w="38100" cap="rnd">
              <a:solidFill>
                <a:schemeClr val="accent5">
                  <a:lumMod val="50000"/>
                </a:schemeClr>
              </a:solidFill>
              <a:round/>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750" advClick="0" advTm="0">
        <p14:glitter pattern="hexago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000"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23"/>
                                        </p:tgtEl>
                                        <p:attrNameLst>
                                          <p:attrName>style.visibility</p:attrName>
                                        </p:attrNameLst>
                                      </p:cBhvr>
                                      <p:to>
                                        <p:strVal val="visible"/>
                                      </p:to>
                                    </p:set>
                                    <p:animEffect transition="in" filter="diamond(in)">
                                      <p:cBhvr>
                                        <p:cTn id="12" dur="1000"/>
                                        <p:tgtEl>
                                          <p:spTgt spid="23"/>
                                        </p:tgtEl>
                                      </p:cBhvr>
                                    </p:animEffect>
                                  </p:childTnLst>
                                </p:cTn>
                              </p:par>
                              <p:par>
                                <p:cTn id="13" presetID="8" presetClass="entr" presetSubtype="16" fill="hold" grpId="0" nodeType="withEffect">
                                  <p:stCondLst>
                                    <p:cond delay="0"/>
                                  </p:stCondLst>
                                  <p:childTnLst>
                                    <p:set>
                                      <p:cBhvr>
                                        <p:cTn id="14" dur="1000" fill="hold">
                                          <p:stCondLst>
                                            <p:cond delay="0"/>
                                          </p:stCondLst>
                                        </p:cTn>
                                        <p:tgtEl>
                                          <p:spTgt spid="25"/>
                                        </p:tgtEl>
                                        <p:attrNameLst>
                                          <p:attrName>style.visibility</p:attrName>
                                        </p:attrNameLst>
                                      </p:cBhvr>
                                      <p:to>
                                        <p:strVal val="visible"/>
                                      </p:to>
                                    </p:set>
                                    <p:animEffect transition="in" filter="diamond(in)">
                                      <p:cBhvr>
                                        <p:cTn id="15" dur="1000"/>
                                        <p:tgtEl>
                                          <p:spTgt spid="25"/>
                                        </p:tgtEl>
                                      </p:cBhvr>
                                    </p:animEffect>
                                  </p:childTnLst>
                                </p:cTn>
                              </p:par>
                              <p:par>
                                <p:cTn id="16" presetID="8" presetClass="entr" presetSubtype="16" fill="hold" grpId="0" nodeType="withEffect">
                                  <p:stCondLst>
                                    <p:cond delay="0"/>
                                  </p:stCondLst>
                                  <p:childTnLst>
                                    <p:set>
                                      <p:cBhvr>
                                        <p:cTn id="17" dur="1000" fill="hold">
                                          <p:stCondLst>
                                            <p:cond delay="0"/>
                                          </p:stCondLst>
                                        </p:cTn>
                                        <p:tgtEl>
                                          <p:spTgt spid="24"/>
                                        </p:tgtEl>
                                        <p:attrNameLst>
                                          <p:attrName>style.visibility</p:attrName>
                                        </p:attrNameLst>
                                      </p:cBhvr>
                                      <p:to>
                                        <p:strVal val="visible"/>
                                      </p:to>
                                    </p:set>
                                    <p:animEffect transition="in" filter="diamond(in)">
                                      <p:cBhvr>
                                        <p:cTn id="18" dur="1000"/>
                                        <p:tgtEl>
                                          <p:spTgt spid="24"/>
                                        </p:tgtEl>
                                      </p:cBhvr>
                                    </p:animEffect>
                                  </p:childTnLst>
                                </p:cTn>
                              </p:par>
                              <p:par>
                                <p:cTn id="19" presetID="8" presetClass="entr" presetSubtype="16" fill="hold" grpId="0" nodeType="withEffect">
                                  <p:stCondLst>
                                    <p:cond delay="0"/>
                                  </p:stCondLst>
                                  <p:childTnLst>
                                    <p:set>
                                      <p:cBhvr>
                                        <p:cTn id="20" dur="1000" fill="hold">
                                          <p:stCondLst>
                                            <p:cond delay="0"/>
                                          </p:stCondLst>
                                        </p:cTn>
                                        <p:tgtEl>
                                          <p:spTgt spid="26"/>
                                        </p:tgtEl>
                                        <p:attrNameLst>
                                          <p:attrName>style.visibility</p:attrName>
                                        </p:attrNameLst>
                                      </p:cBhvr>
                                      <p:to>
                                        <p:strVal val="visible"/>
                                      </p:to>
                                    </p:set>
                                    <p:animEffect transition="in" filter="diamond(in)">
                                      <p:cBhvr>
                                        <p:cTn id="21" dur="1000"/>
                                        <p:tgtEl>
                                          <p:spTgt spid="26"/>
                                        </p:tgtEl>
                                      </p:cBhvr>
                                    </p:animEffect>
                                  </p:childTnLst>
                                </p:cTn>
                              </p:par>
                            </p:childTnLst>
                          </p:cTn>
                        </p:par>
                        <p:par>
                          <p:cTn id="22" fill="hold">
                            <p:stCondLst>
                              <p:cond delay="1000"/>
                            </p:stCondLst>
                            <p:childTnLst>
                              <p:par>
                                <p:cTn id="23" presetID="13" presetClass="entr" presetSubtype="16"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plus(in)">
                                      <p:cBhvr>
                                        <p:cTn id="25" dur="2000"/>
                                        <p:tgtEl>
                                          <p:spTgt spid="31"/>
                                        </p:tgtEl>
                                      </p:cBhvr>
                                    </p:animEffect>
                                  </p:childTnLst>
                                </p:cTn>
                              </p:par>
                            </p:childTnLst>
                          </p:cTn>
                        </p:par>
                        <p:par>
                          <p:cTn id="26" fill="hold">
                            <p:stCondLst>
                              <p:cond delay="3000"/>
                            </p:stCondLst>
                            <p:childTnLst>
                              <p:par>
                                <p:cTn id="27" presetID="13" presetClass="entr" presetSubtype="16"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plus(in)">
                                      <p:cBhvr>
                                        <p:cTn id="29" dur="2000"/>
                                        <p:tgtEl>
                                          <p:spTgt spid="32"/>
                                        </p:tgtEl>
                                      </p:cBhvr>
                                    </p:animEffect>
                                  </p:childTnLst>
                                </p:cTn>
                              </p:par>
                            </p:childTnLst>
                          </p:cTn>
                        </p:par>
                        <p:par>
                          <p:cTn id="30" fill="hold">
                            <p:stCondLst>
                              <p:cond delay="5000"/>
                            </p:stCondLst>
                            <p:childTnLst>
                              <p:par>
                                <p:cTn id="31" presetID="16" presetClass="entr" presetSubtype="2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750"/>
                                        <p:tgtEl>
                                          <p:spTgt spid="3"/>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750"/>
                                        <p:tgtEl>
                                          <p:spTgt spid="4"/>
                                        </p:tgtEl>
                                      </p:cBhvr>
                                    </p:animEffect>
                                  </p:childTnLst>
                                </p:cTn>
                              </p:par>
                            </p:childTnLst>
                          </p:cTn>
                        </p:par>
                        <p:par>
                          <p:cTn id="38" fill="hold">
                            <p:stCondLst>
                              <p:cond delay="7000"/>
                            </p:stCondLst>
                            <p:childTnLst>
                              <p:par>
                                <p:cTn id="39" presetID="16" presetClass="entr" presetSubtype="21"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750"/>
                                        <p:tgtEl>
                                          <p:spTgt spid="5"/>
                                        </p:tgtEl>
                                      </p:cBhvr>
                                    </p:animEffect>
                                  </p:childTnLst>
                                </p:cTn>
                              </p:par>
                            </p:childTnLst>
                          </p:cTn>
                        </p:par>
                        <p:par>
                          <p:cTn id="42" fill="hold">
                            <p:stCondLst>
                              <p:cond delay="80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750"/>
                                        <p:tgtEl>
                                          <p:spTgt spid="6"/>
                                        </p:tgtEl>
                                      </p:cBhvr>
                                    </p:animEffect>
                                  </p:childTnLst>
                                </p:cTn>
                              </p:par>
                            </p:childTnLst>
                          </p:cTn>
                        </p:par>
                        <p:par>
                          <p:cTn id="46" fill="hold">
                            <p:stCondLst>
                              <p:cond delay="9000"/>
                            </p:stCondLst>
                            <p:childTnLst>
                              <p:par>
                                <p:cTn id="47" presetID="1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plus(in)">
                                      <p:cBhvr>
                                        <p:cTn id="49" dur="2000"/>
                                        <p:tgtEl>
                                          <p:spTgt spid="15"/>
                                        </p:tgtEl>
                                      </p:cBhvr>
                                    </p:animEffect>
                                  </p:childTnLst>
                                </p:cTn>
                              </p:par>
                            </p:childTnLst>
                          </p:cTn>
                        </p:par>
                        <p:par>
                          <p:cTn id="50" fill="hold">
                            <p:stCondLst>
                              <p:cond delay="11000"/>
                            </p:stCondLst>
                            <p:childTnLst>
                              <p:par>
                                <p:cTn id="51" presetID="1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plus(in)">
                                      <p:cBhvr>
                                        <p:cTn id="5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 grpId="0"/>
      <p:bldP spid="4" grpId="0"/>
      <p:bldP spid="5" grpId="0"/>
      <p:bldP spid="6" grpId="0"/>
      <p:bldP spid="15" grpId="0"/>
      <p:bldP spid="16" grpId="0"/>
      <p:bldP spid="23" grpId="0" animBg="1"/>
      <p:bldP spid="25" grpId="0" bldLvl="0" animBg="1"/>
      <p:bldP spid="24" grpId="0" animBg="1"/>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1055985"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76212"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1232535" y="271145"/>
            <a:ext cx="2040255" cy="922020"/>
          </a:xfrm>
          <a:prstGeom prst="rect">
            <a:avLst/>
          </a:prstGeom>
          <a:noFill/>
        </p:spPr>
        <p:txBody>
          <a:bodyPr wrap="square" rtlCol="0" anchor="t">
            <a:spAutoFit/>
          </a:bodyPr>
          <a:lstStyle/>
          <a:p>
            <a:pPr algn="dist">
              <a:lnSpc>
                <a:spcPct val="150000"/>
              </a:lnSpc>
            </a:pPr>
            <a:r>
              <a:rPr lang="zh-CN" altLang="en-US" sz="2400" b="1" dirty="0">
                <a:solidFill>
                  <a:schemeClr val="accent5">
                    <a:lumMod val="75000"/>
                  </a:schemeClr>
                </a:solidFill>
                <a:cs typeface="+mn-ea"/>
                <a:sym typeface="+mn-lt"/>
              </a:rPr>
              <a:t>压力主推款</a:t>
            </a:r>
            <a:r>
              <a:rPr lang="zh-CN" altLang="en-US" sz="1200">
                <a:solidFill>
                  <a:schemeClr val="accent5">
                    <a:lumMod val="75000"/>
                  </a:schemeClr>
                </a:solidFill>
                <a:cs typeface="+mn-ea"/>
                <a:sym typeface="+mn-lt"/>
              </a:rPr>
              <a:t>Pressure is the main push</a:t>
            </a:r>
            <a:endParaRPr lang="zh-CN" altLang="en-US" sz="1200">
              <a:solidFill>
                <a:schemeClr val="accent5">
                  <a:lumMod val="75000"/>
                </a:schemeClr>
              </a:solidFill>
              <a:cs typeface="+mn-ea"/>
              <a:sym typeface="+mn-lt"/>
            </a:endParaRPr>
          </a:p>
        </p:txBody>
      </p:sp>
      <p:cxnSp>
        <p:nvCxnSpPr>
          <p:cNvPr id="29" name="直接连接符 28"/>
          <p:cNvCxnSpPr/>
          <p:nvPr/>
        </p:nvCxnSpPr>
        <p:spPr>
          <a:xfrm>
            <a:off x="0" y="3060700"/>
            <a:ext cx="12192000" cy="0"/>
          </a:xfrm>
          <a:prstGeom prst="line">
            <a:avLst/>
          </a:prstGeom>
        </p:spPr>
        <p:style>
          <a:lnRef idx="2">
            <a:schemeClr val="accent5"/>
          </a:lnRef>
          <a:fillRef idx="0">
            <a:schemeClr val="accent5"/>
          </a:fillRef>
          <a:effectRef idx="1">
            <a:schemeClr val="accent5"/>
          </a:effectRef>
          <a:fontRef idx="minor">
            <a:schemeClr val="tx1"/>
          </a:fontRef>
        </p:style>
      </p:cxnSp>
      <p:sp>
        <p:nvSpPr>
          <p:cNvPr id="35" name="矩形 34"/>
          <p:cNvSpPr/>
          <p:nvPr/>
        </p:nvSpPr>
        <p:spPr>
          <a:xfrm>
            <a:off x="495300" y="3255645"/>
            <a:ext cx="2369185" cy="294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41" name="椭圆 40"/>
          <p:cNvSpPr/>
          <p:nvPr/>
        </p:nvSpPr>
        <p:spPr>
          <a:xfrm>
            <a:off x="1613535" y="2949575"/>
            <a:ext cx="171450" cy="171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42" name="文本框 41"/>
          <p:cNvSpPr txBox="1"/>
          <p:nvPr/>
        </p:nvSpPr>
        <p:spPr>
          <a:xfrm>
            <a:off x="460375" y="3220085"/>
            <a:ext cx="2423160" cy="368300"/>
          </a:xfrm>
          <a:prstGeom prst="rect">
            <a:avLst/>
          </a:prstGeom>
          <a:noFill/>
        </p:spPr>
        <p:txBody>
          <a:bodyPr wrap="square" rtlCol="0">
            <a:spAutoFit/>
          </a:bodyPr>
          <a:p>
            <a:pPr algn="ctr"/>
            <a:r>
              <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通用压力传感器</a:t>
            </a:r>
            <a:r>
              <a:rPr lang="en-US" altLang="zh-CN"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PN500</a:t>
            </a:r>
            <a:endParaRPr lang="en-US" altLang="zh-CN" sz="12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43" name="文本框 42"/>
          <p:cNvSpPr txBox="1"/>
          <p:nvPr/>
        </p:nvSpPr>
        <p:spPr>
          <a:xfrm>
            <a:off x="441325" y="3611245"/>
            <a:ext cx="2423795" cy="755015"/>
          </a:xfrm>
          <a:prstGeom prst="rect">
            <a:avLst/>
          </a:prstGeom>
          <a:noFill/>
        </p:spPr>
        <p:txBody>
          <a:bodyPr wrap="square" rtlCol="0">
            <a:spAutoFit/>
          </a:bodyPr>
          <a:p>
            <a:pPr algn="l">
              <a:lnSpc>
                <a:spcPct val="120000"/>
              </a:lnSpc>
            </a:pPr>
            <a:r>
              <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紧凑型扩散硅式压励变送器，选择宽广,结构紧凑，翻较恶劣环境，舸靠性</a:t>
            </a:r>
            <a:endPar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pic>
        <p:nvPicPr>
          <p:cNvPr id="56" name="图片 55" descr="E:\样册资料\宣传册文件\8.3五金\_DSC9354.pngss.png_DSC9354.pngss"/>
          <p:cNvPicPr>
            <a:picLocks noChangeAspect="1"/>
          </p:cNvPicPr>
          <p:nvPr/>
        </p:nvPicPr>
        <p:blipFill>
          <a:blip r:embed="rId1"/>
          <a:srcRect/>
          <a:stretch>
            <a:fillRect/>
          </a:stretch>
        </p:blipFill>
        <p:spPr>
          <a:xfrm>
            <a:off x="1289685" y="1340485"/>
            <a:ext cx="913765" cy="1986915"/>
          </a:xfrm>
          <a:prstGeom prst="rect">
            <a:avLst/>
          </a:prstGeom>
        </p:spPr>
      </p:pic>
      <p:pic>
        <p:nvPicPr>
          <p:cNvPr id="58" name="图片 57" descr="E:\样册资料\宣传册文件\8.3五金\产品透明图\_DSC9155.png_DSC9155"/>
          <p:cNvPicPr>
            <a:picLocks noChangeAspect="1"/>
          </p:cNvPicPr>
          <p:nvPr/>
        </p:nvPicPr>
        <p:blipFill>
          <a:blip r:embed="rId2"/>
          <a:srcRect/>
          <a:stretch>
            <a:fillRect/>
          </a:stretch>
        </p:blipFill>
        <p:spPr>
          <a:xfrm>
            <a:off x="3902075" y="1212215"/>
            <a:ext cx="848360" cy="1914525"/>
          </a:xfrm>
          <a:prstGeom prst="rect">
            <a:avLst/>
          </a:prstGeom>
        </p:spPr>
      </p:pic>
      <p:sp>
        <p:nvSpPr>
          <p:cNvPr id="60" name="椭圆 59"/>
          <p:cNvSpPr/>
          <p:nvPr/>
        </p:nvSpPr>
        <p:spPr>
          <a:xfrm>
            <a:off x="4206240" y="2949575"/>
            <a:ext cx="171450" cy="171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2" name="文本框 61"/>
          <p:cNvSpPr txBox="1"/>
          <p:nvPr/>
        </p:nvSpPr>
        <p:spPr>
          <a:xfrm>
            <a:off x="3037205" y="3606165"/>
            <a:ext cx="2649220" cy="901700"/>
          </a:xfrm>
          <a:prstGeom prst="rect">
            <a:avLst/>
          </a:prstGeom>
          <a:noFill/>
        </p:spPr>
        <p:txBody>
          <a:bodyPr wrap="square" rtlCol="0">
            <a:spAutoFit/>
          </a:bodyPr>
          <a:p>
            <a:pPr algn="l">
              <a:lnSpc>
                <a:spcPct val="110000"/>
              </a:lnSpc>
            </a:pPr>
            <a:r>
              <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电子式压力传感器采用高精度扩散硅芯体，确保了传感器的高精度和耐用性。带有现场显示，LED 数字显示现场压力或设定菜单。</a:t>
            </a:r>
            <a:endPar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4" name="矩形 63"/>
          <p:cNvSpPr/>
          <p:nvPr/>
        </p:nvSpPr>
        <p:spPr>
          <a:xfrm>
            <a:off x="3150235" y="3263900"/>
            <a:ext cx="2369185" cy="292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5" name="文本框 64"/>
          <p:cNvSpPr txBox="1"/>
          <p:nvPr/>
        </p:nvSpPr>
        <p:spPr>
          <a:xfrm>
            <a:off x="3029585" y="3237865"/>
            <a:ext cx="2605405" cy="368300"/>
          </a:xfrm>
          <a:prstGeom prst="rect">
            <a:avLst/>
          </a:prstGeom>
          <a:noFill/>
        </p:spPr>
        <p:txBody>
          <a:bodyPr wrap="square" rtlCol="0">
            <a:spAutoFit/>
          </a:bodyPr>
          <a:p>
            <a:pPr algn="ctr"/>
            <a:r>
              <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电子数显压力开关</a:t>
            </a:r>
            <a:r>
              <a:rPr lang="en-US" altLang="zh-CN"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PN80</a:t>
            </a:r>
            <a:endParaRPr lang="en-US" altLang="zh-CN" sz="8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pic>
        <p:nvPicPr>
          <p:cNvPr id="66" name="图片 65" descr="E:\样册资料\宣传册文件\8.3五金\产品透明图\_DSC9352.png_DSC9352"/>
          <p:cNvPicPr>
            <a:picLocks noChangeAspect="1"/>
          </p:cNvPicPr>
          <p:nvPr/>
        </p:nvPicPr>
        <p:blipFill>
          <a:blip r:embed="rId3"/>
          <a:srcRect/>
          <a:stretch>
            <a:fillRect/>
          </a:stretch>
        </p:blipFill>
        <p:spPr>
          <a:xfrm>
            <a:off x="6661150" y="1372235"/>
            <a:ext cx="961390" cy="1516380"/>
          </a:xfrm>
          <a:prstGeom prst="rect">
            <a:avLst/>
          </a:prstGeom>
        </p:spPr>
      </p:pic>
      <p:sp>
        <p:nvSpPr>
          <p:cNvPr id="67" name="矩形 66"/>
          <p:cNvSpPr/>
          <p:nvPr/>
        </p:nvSpPr>
        <p:spPr>
          <a:xfrm>
            <a:off x="6040755" y="3263900"/>
            <a:ext cx="2369185" cy="292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8" name="椭圆 67"/>
          <p:cNvSpPr/>
          <p:nvPr/>
        </p:nvSpPr>
        <p:spPr>
          <a:xfrm>
            <a:off x="7020560" y="2949575"/>
            <a:ext cx="171450" cy="171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9" name="文本框 68"/>
          <p:cNvSpPr txBox="1"/>
          <p:nvPr/>
        </p:nvSpPr>
        <p:spPr>
          <a:xfrm>
            <a:off x="5904230" y="3242310"/>
            <a:ext cx="2605405" cy="368300"/>
          </a:xfrm>
          <a:prstGeom prst="rect">
            <a:avLst/>
          </a:prstGeom>
          <a:noFill/>
        </p:spPr>
        <p:txBody>
          <a:bodyPr wrap="square" rtlCol="0">
            <a:spAutoFit/>
          </a:bodyPr>
          <a:p>
            <a:pPr algn="ctr"/>
            <a:r>
              <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机械</a:t>
            </a:r>
            <a:r>
              <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可调压力开关</a:t>
            </a:r>
            <a:r>
              <a:rPr lang="en-US" altLang="zh-CN"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P20</a:t>
            </a:r>
            <a:endParaRPr lang="en-US" altLang="zh-CN" sz="8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0" name="文本框 69"/>
          <p:cNvSpPr txBox="1"/>
          <p:nvPr/>
        </p:nvSpPr>
        <p:spPr>
          <a:xfrm>
            <a:off x="5958840" y="3606165"/>
            <a:ext cx="2550160" cy="755015"/>
          </a:xfrm>
          <a:prstGeom prst="rect">
            <a:avLst/>
          </a:prstGeom>
          <a:noFill/>
        </p:spPr>
        <p:txBody>
          <a:bodyPr wrap="square" rtlCol="0">
            <a:spAutoFit/>
          </a:bodyPr>
          <a:p>
            <a:pPr algn="l">
              <a:lnSpc>
                <a:spcPct val="120000"/>
              </a:lnSpc>
            </a:pPr>
            <a:r>
              <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具有常开或常闭触点，接点镀金,触点容大。可于水、油、气体压力的测量。</a:t>
            </a:r>
            <a:endPar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pic>
        <p:nvPicPr>
          <p:cNvPr id="71" name="图片 70" descr="E:\样册资料\宣传册文件\8.3五金\产品透明图\_DSC9175.png_DSC9175"/>
          <p:cNvPicPr>
            <a:picLocks noChangeAspect="1"/>
          </p:cNvPicPr>
          <p:nvPr/>
        </p:nvPicPr>
        <p:blipFill>
          <a:blip r:embed="rId4"/>
          <a:srcRect/>
          <a:stretch>
            <a:fillRect/>
          </a:stretch>
        </p:blipFill>
        <p:spPr>
          <a:xfrm>
            <a:off x="9408795" y="1468755"/>
            <a:ext cx="1607820" cy="1506220"/>
          </a:xfrm>
          <a:prstGeom prst="rect">
            <a:avLst/>
          </a:prstGeom>
        </p:spPr>
      </p:pic>
      <p:sp>
        <p:nvSpPr>
          <p:cNvPr id="72" name="椭圆 71"/>
          <p:cNvSpPr/>
          <p:nvPr/>
        </p:nvSpPr>
        <p:spPr>
          <a:xfrm>
            <a:off x="10154285" y="2974975"/>
            <a:ext cx="171450" cy="171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3" name="矩形 72"/>
          <p:cNvSpPr/>
          <p:nvPr/>
        </p:nvSpPr>
        <p:spPr>
          <a:xfrm>
            <a:off x="8872220" y="3271520"/>
            <a:ext cx="2802890" cy="292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4" name="文本框 73"/>
          <p:cNvSpPr txBox="1"/>
          <p:nvPr/>
        </p:nvSpPr>
        <p:spPr>
          <a:xfrm>
            <a:off x="8769985" y="3241040"/>
            <a:ext cx="2974340" cy="337185"/>
          </a:xfrm>
          <a:prstGeom prst="rect">
            <a:avLst/>
          </a:prstGeom>
          <a:noFill/>
        </p:spPr>
        <p:txBody>
          <a:bodyPr wrap="square" rtlCol="0">
            <a:spAutoFit/>
          </a:bodyPr>
          <a:p>
            <a:pPr algn="ctr"/>
            <a:r>
              <a:rPr lang="zh-CN" altLang="en-US" sz="16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高精度单晶硅压力变送器</a:t>
            </a:r>
            <a:r>
              <a:rPr lang="en-US" altLang="zh-CN" sz="16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PN30C</a:t>
            </a:r>
            <a:endParaRPr lang="en-US" altLang="zh-CN" sz="16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5" name="文本框 74"/>
          <p:cNvSpPr txBox="1"/>
          <p:nvPr/>
        </p:nvSpPr>
        <p:spPr>
          <a:xfrm>
            <a:off x="8822690" y="3644265"/>
            <a:ext cx="2687320" cy="901700"/>
          </a:xfrm>
          <a:prstGeom prst="rect">
            <a:avLst/>
          </a:prstGeom>
          <a:noFill/>
        </p:spPr>
        <p:txBody>
          <a:bodyPr wrap="square" rtlCol="0">
            <a:spAutoFit/>
          </a:bodyPr>
          <a:p>
            <a:pPr algn="l">
              <a:lnSpc>
                <a:spcPct val="110000"/>
              </a:lnSpc>
            </a:pPr>
            <a:r>
              <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单晶硅式压力变送器采用了全隔离电路技术设计，对电源和传感器信号进行隔离处理，提高了整机的稳定性和抗干扰能力。</a:t>
            </a:r>
            <a:endParaRPr lang="zh-CN" altLang="en-US" sz="1200" spc="100" dirty="0">
              <a:solidFill>
                <a:schemeClr val="tx1"/>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6" name="文本框 75"/>
          <p:cNvSpPr txBox="1"/>
          <p:nvPr/>
        </p:nvSpPr>
        <p:spPr>
          <a:xfrm>
            <a:off x="441325" y="4401820"/>
            <a:ext cx="2423795" cy="1014730"/>
          </a:xfrm>
          <a:prstGeom prst="rect">
            <a:avLst/>
          </a:prstGeom>
          <a:noFill/>
        </p:spPr>
        <p:txBody>
          <a:bodyPr wrap="square" rtlCol="0">
            <a:spAutoFit/>
          </a:bodyPr>
          <a:p>
            <a:pPr algn="l">
              <a:lnSpc>
                <a:spcPct val="120000"/>
              </a:lnSpc>
            </a:pPr>
            <a:r>
              <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Compact diffused silicon pressure excitation transmitter, wide selection, compact structure, turn over harsh environment, green boat.</a:t>
            </a:r>
            <a:endPar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8" name="文本框 77"/>
          <p:cNvSpPr txBox="1"/>
          <p:nvPr/>
        </p:nvSpPr>
        <p:spPr>
          <a:xfrm>
            <a:off x="3051175" y="4434205"/>
            <a:ext cx="2550160" cy="1276350"/>
          </a:xfrm>
          <a:prstGeom prst="rect">
            <a:avLst/>
          </a:prstGeom>
          <a:noFill/>
        </p:spPr>
        <p:txBody>
          <a:bodyPr wrap="square" rtlCol="0">
            <a:spAutoFit/>
          </a:bodyPr>
          <a:p>
            <a:pPr algn="l">
              <a:lnSpc>
                <a:spcPct val="110000"/>
              </a:lnSpc>
            </a:pPr>
            <a:r>
              <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Compact The electronic pressure sensor adopts high-precision diffused silicon core to ensure the sensor's high accuracy and durability. With field display, LED digital display field pressure or setting menu.</a:t>
            </a:r>
            <a:endPar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9" name="文本框 78"/>
          <p:cNvSpPr txBox="1"/>
          <p:nvPr/>
        </p:nvSpPr>
        <p:spPr>
          <a:xfrm>
            <a:off x="5955030" y="4422775"/>
            <a:ext cx="2550160" cy="1014730"/>
          </a:xfrm>
          <a:prstGeom prst="rect">
            <a:avLst/>
          </a:prstGeom>
          <a:noFill/>
        </p:spPr>
        <p:txBody>
          <a:bodyPr wrap="square" rtlCol="0">
            <a:spAutoFit/>
          </a:bodyPr>
          <a:p>
            <a:pPr algn="l">
              <a:lnSpc>
                <a:spcPct val="120000"/>
              </a:lnSpc>
            </a:pPr>
            <a:r>
              <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Compact The With normally open or normally closed contact, gold-plated contact, contact capacity. Can be used in water, oil, gas pressure measurement.</a:t>
            </a:r>
            <a:endPar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80" name="文本框 79"/>
          <p:cNvSpPr txBox="1"/>
          <p:nvPr/>
        </p:nvSpPr>
        <p:spPr>
          <a:xfrm>
            <a:off x="8861425" y="4450715"/>
            <a:ext cx="2687320" cy="1322070"/>
          </a:xfrm>
          <a:prstGeom prst="rect">
            <a:avLst/>
          </a:prstGeom>
          <a:noFill/>
        </p:spPr>
        <p:txBody>
          <a:bodyPr wrap="square" rtlCol="0">
            <a:spAutoFit/>
          </a:bodyPr>
          <a:p>
            <a:pPr algn="l">
              <a:lnSpc>
                <a:spcPct val="100000"/>
              </a:lnSpc>
            </a:pPr>
            <a:r>
              <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Monocrystalline silicon pressure transmitter adopts full isolation circuit technology to isolate the signals of power supply and sensor, which improves the stability and anti-interference ability of the whole machine.</a:t>
            </a:r>
            <a:endParaRPr lang="zh-CN" altLang="en-US" sz="1000" spc="100" dirty="0">
              <a:solidFill>
                <a:schemeClr val="bg1">
                  <a:lumMod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000"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0-#ppt_w/2"/>
                                          </p:val>
                                        </p:tav>
                                        <p:tav tm="100000">
                                          <p:val>
                                            <p:strVal val="#ppt_x"/>
                                          </p:val>
                                        </p:tav>
                                      </p:tavLst>
                                    </p:anim>
                                    <p:anim calcmode="lin" valueType="num">
                                      <p:cBhvr additive="base">
                                        <p:cTn id="12" dur="10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0-#ppt_w/2"/>
                                          </p:val>
                                        </p:tav>
                                        <p:tav tm="100000">
                                          <p:val>
                                            <p:strVal val="#ppt_x"/>
                                          </p:val>
                                        </p:tav>
                                      </p:tavLst>
                                    </p:anim>
                                    <p:anim calcmode="lin" valueType="num">
                                      <p:cBhvr additive="base">
                                        <p:cTn id="16" dur="1000" fill="hold"/>
                                        <p:tgtEl>
                                          <p:spTgt spid="5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0-#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additive="base">
                                        <p:cTn id="23" dur="1000" fill="hold"/>
                                        <p:tgtEl>
                                          <p:spTgt spid="71"/>
                                        </p:tgtEl>
                                        <p:attrNameLst>
                                          <p:attrName>ppt_x</p:attrName>
                                        </p:attrNameLst>
                                      </p:cBhvr>
                                      <p:tavLst>
                                        <p:tav tm="0">
                                          <p:val>
                                            <p:strVal val="0-#ppt_w/2"/>
                                          </p:val>
                                        </p:tav>
                                        <p:tav tm="100000">
                                          <p:val>
                                            <p:strVal val="#ppt_x"/>
                                          </p:val>
                                        </p:tav>
                                      </p:tavLst>
                                    </p:anim>
                                    <p:anim calcmode="lin" valueType="num">
                                      <p:cBhvr additive="base">
                                        <p:cTn id="24" dur="10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800" fill="hold">
                                          <p:stCondLst>
                                            <p:cond delay="0"/>
                                          </p:stCondLst>
                                        </p:cTn>
                                        <p:tgtEl>
                                          <p:spTgt spid="42"/>
                                        </p:tgtEl>
                                        <p:attrNameLst>
                                          <p:attrName>style.visibility</p:attrName>
                                        </p:attrNameLst>
                                      </p:cBhvr>
                                      <p:to>
                                        <p:strVal val="visible"/>
                                      </p:to>
                                    </p:set>
                                    <p:animEffect transition="in" filter="fade">
                                      <p:cBhvr>
                                        <p:cTn id="29" dur="800"/>
                                        <p:tgtEl>
                                          <p:spTgt spid="42"/>
                                        </p:tgtEl>
                                      </p:cBhvr>
                                    </p:animEffect>
                                    <p:anim calcmode="lin" valueType="num">
                                      <p:cBhvr>
                                        <p:cTn id="30" dur="800" fill="hold"/>
                                        <p:tgtEl>
                                          <p:spTgt spid="42"/>
                                        </p:tgtEl>
                                        <p:attrNameLst>
                                          <p:attrName>ppt_x</p:attrName>
                                        </p:attrNameLst>
                                      </p:cBhvr>
                                      <p:tavLst>
                                        <p:tav tm="0">
                                          <p:val>
                                            <p:strVal val="#ppt_x"/>
                                          </p:val>
                                        </p:tav>
                                        <p:tav tm="100000">
                                          <p:val>
                                            <p:strVal val="#ppt_x"/>
                                          </p:val>
                                        </p:tav>
                                      </p:tavLst>
                                    </p:anim>
                                    <p:anim calcmode="lin" valueType="num">
                                      <p:cBhvr>
                                        <p:cTn id="31" dur="8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800" fill="hold">
                                          <p:stCondLst>
                                            <p:cond delay="0"/>
                                          </p:stCondLst>
                                        </p:cTn>
                                        <p:tgtEl>
                                          <p:spTgt spid="65"/>
                                        </p:tgtEl>
                                        <p:attrNameLst>
                                          <p:attrName>style.visibility</p:attrName>
                                        </p:attrNameLst>
                                      </p:cBhvr>
                                      <p:to>
                                        <p:strVal val="visible"/>
                                      </p:to>
                                    </p:set>
                                    <p:animEffect transition="in" filter="fade">
                                      <p:cBhvr>
                                        <p:cTn id="36" dur="800"/>
                                        <p:tgtEl>
                                          <p:spTgt spid="65"/>
                                        </p:tgtEl>
                                      </p:cBhvr>
                                    </p:animEffect>
                                    <p:anim calcmode="lin" valueType="num">
                                      <p:cBhvr>
                                        <p:cTn id="37" dur="800" fill="hold"/>
                                        <p:tgtEl>
                                          <p:spTgt spid="65"/>
                                        </p:tgtEl>
                                        <p:attrNameLst>
                                          <p:attrName>ppt_x</p:attrName>
                                        </p:attrNameLst>
                                      </p:cBhvr>
                                      <p:tavLst>
                                        <p:tav tm="0">
                                          <p:val>
                                            <p:strVal val="#ppt_x"/>
                                          </p:val>
                                        </p:tav>
                                        <p:tav tm="100000">
                                          <p:val>
                                            <p:strVal val="#ppt_x"/>
                                          </p:val>
                                        </p:tav>
                                      </p:tavLst>
                                    </p:anim>
                                    <p:anim calcmode="lin" valueType="num">
                                      <p:cBhvr>
                                        <p:cTn id="38" dur="8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800" fill="hold">
                                          <p:stCondLst>
                                            <p:cond delay="0"/>
                                          </p:stCondLst>
                                        </p:cTn>
                                        <p:tgtEl>
                                          <p:spTgt spid="69"/>
                                        </p:tgtEl>
                                        <p:attrNameLst>
                                          <p:attrName>style.visibility</p:attrName>
                                        </p:attrNameLst>
                                      </p:cBhvr>
                                      <p:to>
                                        <p:strVal val="visible"/>
                                      </p:to>
                                    </p:set>
                                    <p:animEffect transition="in" filter="fade">
                                      <p:cBhvr>
                                        <p:cTn id="43" dur="800"/>
                                        <p:tgtEl>
                                          <p:spTgt spid="69"/>
                                        </p:tgtEl>
                                      </p:cBhvr>
                                    </p:animEffect>
                                    <p:anim calcmode="lin" valueType="num">
                                      <p:cBhvr>
                                        <p:cTn id="44" dur="800" fill="hold"/>
                                        <p:tgtEl>
                                          <p:spTgt spid="69"/>
                                        </p:tgtEl>
                                        <p:attrNameLst>
                                          <p:attrName>ppt_x</p:attrName>
                                        </p:attrNameLst>
                                      </p:cBhvr>
                                      <p:tavLst>
                                        <p:tav tm="0">
                                          <p:val>
                                            <p:strVal val="#ppt_x"/>
                                          </p:val>
                                        </p:tav>
                                        <p:tav tm="100000">
                                          <p:val>
                                            <p:strVal val="#ppt_x"/>
                                          </p:val>
                                        </p:tav>
                                      </p:tavLst>
                                    </p:anim>
                                    <p:anim calcmode="lin" valueType="num">
                                      <p:cBhvr>
                                        <p:cTn id="45" dur="8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800" fill="hold">
                                          <p:stCondLst>
                                            <p:cond delay="0"/>
                                          </p:stCondLst>
                                        </p:cTn>
                                        <p:tgtEl>
                                          <p:spTgt spid="74"/>
                                        </p:tgtEl>
                                        <p:attrNameLst>
                                          <p:attrName>style.visibility</p:attrName>
                                        </p:attrNameLst>
                                      </p:cBhvr>
                                      <p:to>
                                        <p:strVal val="visible"/>
                                      </p:to>
                                    </p:set>
                                    <p:animEffect transition="in" filter="fade">
                                      <p:cBhvr>
                                        <p:cTn id="50" dur="800"/>
                                        <p:tgtEl>
                                          <p:spTgt spid="74"/>
                                        </p:tgtEl>
                                      </p:cBhvr>
                                    </p:animEffect>
                                    <p:anim calcmode="lin" valueType="num">
                                      <p:cBhvr>
                                        <p:cTn id="51" dur="800" fill="hold"/>
                                        <p:tgtEl>
                                          <p:spTgt spid="74"/>
                                        </p:tgtEl>
                                        <p:attrNameLst>
                                          <p:attrName>ppt_x</p:attrName>
                                        </p:attrNameLst>
                                      </p:cBhvr>
                                      <p:tavLst>
                                        <p:tav tm="0">
                                          <p:val>
                                            <p:strVal val="#ppt_x"/>
                                          </p:val>
                                        </p:tav>
                                        <p:tav tm="100000">
                                          <p:val>
                                            <p:strVal val="#ppt_x"/>
                                          </p:val>
                                        </p:tav>
                                      </p:tavLst>
                                    </p:anim>
                                    <p:anim calcmode="lin" valueType="num">
                                      <p:cBhvr>
                                        <p:cTn id="52" dur="8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linds(horizont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blinds(horizontal)">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blinds(horizontal)">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blinds(horizontal)">
                                      <p:cBhvr>
                                        <p:cTn id="72" dur="500"/>
                                        <p:tgtEl>
                                          <p:spTgt spid="7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blinds(horizontal)">
                                      <p:cBhvr>
                                        <p:cTn id="77" dur="500"/>
                                        <p:tgtEl>
                                          <p:spTgt spid="7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blinds(horizontal)">
                                      <p:cBhvr>
                                        <p:cTn id="80" dur="500"/>
                                        <p:tgtEl>
                                          <p:spTgt spid="78"/>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blinds(horizontal)">
                                      <p:cBhvr>
                                        <p:cTn id="83" dur="500"/>
                                        <p:tgtEl>
                                          <p:spTgt spid="79"/>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blinds(horizontal)">
                                      <p:cBhvr>
                                        <p:cTn id="8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5" grpId="0"/>
      <p:bldP spid="69" grpId="1"/>
      <p:bldP spid="74" grpId="0"/>
      <p:bldP spid="43" grpId="0"/>
      <p:bldP spid="62" grpId="0"/>
      <p:bldP spid="70" grpId="0"/>
      <p:bldP spid="75" grpId="0"/>
      <p:bldP spid="76" grpId="0"/>
      <p:bldP spid="78" grpId="0"/>
      <p:bldP spid="79"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4" name="矩形 13"/>
          <p:cNvSpPr/>
          <p:nvPr/>
        </p:nvSpPr>
        <p:spPr>
          <a:xfrm>
            <a:off x="176212"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nvGrpSpPr>
          <p:cNvPr id="29" name="组合 28"/>
          <p:cNvGrpSpPr/>
          <p:nvPr/>
        </p:nvGrpSpPr>
        <p:grpSpPr>
          <a:xfrm>
            <a:off x="1031240" y="1783715"/>
            <a:ext cx="2388870" cy="4252595"/>
            <a:chOff x="1624" y="2809"/>
            <a:chExt cx="3762" cy="6697"/>
          </a:xfrm>
        </p:grpSpPr>
        <p:grpSp>
          <p:nvGrpSpPr>
            <p:cNvPr id="2" name="Group 31"/>
            <p:cNvGrpSpPr/>
            <p:nvPr/>
          </p:nvGrpSpPr>
          <p:grpSpPr>
            <a:xfrm rot="0">
              <a:off x="1624" y="2988"/>
              <a:ext cx="3762" cy="6518"/>
              <a:chOff x="830555" y="2050353"/>
              <a:chExt cx="2389067" cy="4138952"/>
            </a:xfrm>
            <a:effectLst>
              <a:outerShdw blurRad="254000" dist="63500" dir="2700000" algn="tl" rotWithShape="0">
                <a:prstClr val="black">
                  <a:alpha val="30000"/>
                </a:prstClr>
              </a:outerShdw>
            </a:effectLst>
          </p:grpSpPr>
          <p:sp>
            <p:nvSpPr>
              <p:cNvPr id="3" name="Rounded Rectangle 10"/>
              <p:cNvSpPr/>
              <p:nvPr/>
            </p:nvSpPr>
            <p:spPr>
              <a:xfrm>
                <a:off x="830555" y="2050353"/>
                <a:ext cx="2388432" cy="3978930"/>
              </a:xfrm>
              <a:prstGeom prst="roundRect">
                <a:avLst>
                  <a:gd name="adj" fmla="val 1231"/>
                </a:avLst>
              </a:prstGeom>
              <a:solidFill>
                <a:schemeClr val="bg1"/>
              </a:solidFill>
              <a:ln w="12700">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dirty="0">
                  <a:latin typeface="字魂105号-简雅黑" panose="00000500000000000000" pitchFamily="2" charset="-122"/>
                  <a:ea typeface="字魂105号-简雅黑" panose="00000500000000000000" pitchFamily="2" charset="-122"/>
                  <a:cs typeface="+mn-ea"/>
                  <a:sym typeface="+mn-lt"/>
                </a:endParaRPr>
              </a:p>
            </p:txBody>
          </p:sp>
          <p:sp>
            <p:nvSpPr>
              <p:cNvPr id="4" name="Title 3"/>
              <p:cNvSpPr txBox="1"/>
              <p:nvPr/>
            </p:nvSpPr>
            <p:spPr>
              <a:xfrm>
                <a:off x="831190" y="3484930"/>
                <a:ext cx="2388432" cy="340607"/>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ctr">
                  <a:lnSpc>
                    <a:spcPct val="130000"/>
                  </a:lnSpc>
                </a:pPr>
                <a:r>
                  <a:rPr lang="zh-CN" altLang="en-US"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rPr>
                  <a:t>数显温度开关</a:t>
                </a:r>
                <a:r>
                  <a:rPr lang="en-US" altLang="zh-CN"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rPr>
                  <a:t>T850</a:t>
                </a:r>
                <a:endParaRPr lang="en-US" altLang="zh-CN"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endParaRPr>
              </a:p>
            </p:txBody>
          </p:sp>
          <p:sp>
            <p:nvSpPr>
              <p:cNvPr id="6" name="Title 3"/>
              <p:cNvSpPr txBox="1"/>
              <p:nvPr/>
            </p:nvSpPr>
            <p:spPr>
              <a:xfrm>
                <a:off x="1010275" y="3940758"/>
                <a:ext cx="2060110" cy="701044"/>
              </a:xfrm>
              <a:prstGeom prst="rect">
                <a:avLst/>
              </a:prstGeom>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30000"/>
                  </a:lnSpc>
                  <a:spcBef>
                    <a:spcPts val="0"/>
                  </a:spcBef>
                  <a:buClr>
                    <a:schemeClr val="accent1"/>
                  </a:buClr>
                  <a:buSzPct val="150000"/>
                </a:pPr>
                <a:r>
                  <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rPr>
                  <a:t>采用高精度传感器进行温度测量，信号由后部处理电路处理后转换成标准I业电信号输出并显示</a:t>
                </a:r>
                <a:endPar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endParaRPr>
              </a:p>
            </p:txBody>
          </p:sp>
          <p:cxnSp>
            <p:nvCxnSpPr>
              <p:cNvPr id="8" name="Straight Connector 28"/>
              <p:cNvCxnSpPr/>
              <p:nvPr/>
            </p:nvCxnSpPr>
            <p:spPr>
              <a:xfrm>
                <a:off x="830555" y="4657427"/>
                <a:ext cx="238843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itle 3"/>
              <p:cNvSpPr txBox="1"/>
              <p:nvPr/>
            </p:nvSpPr>
            <p:spPr>
              <a:xfrm>
                <a:off x="851512" y="4688157"/>
                <a:ext cx="2368110" cy="1501148"/>
              </a:xfrm>
              <a:prstGeom prst="rect">
                <a:avLst/>
              </a:prstGeom>
              <a:effectLst>
                <a:outerShdw blurRad="254000" dist="63500" dir="2700000" algn="tl" rotWithShape="0">
                  <a:prstClr val="black">
                    <a:alpha val="30000"/>
                  </a:prstClr>
                </a:outerShdw>
              </a:effectLst>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10000"/>
                  </a:lnSpc>
                  <a:spcBef>
                    <a:spcPts val="0"/>
                  </a:spcBef>
                  <a:buClr>
                    <a:schemeClr val="accent1"/>
                  </a:buClr>
                  <a:buSzPct val="150000"/>
                </a:pPr>
                <a:r>
                  <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rPr>
                  <a:t>High precision sensor is used for temperature measurement, and the signal is processed by the rear processing circuit and converted into standard I electrical signal output and display</a:t>
                </a:r>
                <a:endPar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endParaRPr>
              </a:p>
            </p:txBody>
          </p:sp>
        </p:grpSp>
        <p:sp>
          <p:nvSpPr>
            <p:cNvPr id="35" name="椭圆 34"/>
            <p:cNvSpPr/>
            <p:nvPr/>
          </p:nvSpPr>
          <p:spPr>
            <a:xfrm>
              <a:off x="2921" y="2809"/>
              <a:ext cx="1166" cy="2440"/>
            </a:xfrm>
            <a:prstGeom prst="ellipse">
              <a:avLst/>
            </a:prstGeom>
            <a:blipFill dpi="0" rotWithShape="1">
              <a:blip r:embed="rId1" cstate="print">
                <a:extLst>
                  <a:ext uri="{28A0092B-C50C-407E-A947-70E740481C1C}">
                    <a14:useLocalDpi xmlns:a14="http://schemas.microsoft.com/office/drawing/2010/main" val="0"/>
                  </a:ext>
                </a:extLst>
              </a:blip>
              <a:srcRect/>
              <a:stretch>
                <a:fillRect l="-24971" r="-24971"/>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9" name="文本框 8"/>
          <p:cNvSpPr txBox="1"/>
          <p:nvPr/>
        </p:nvSpPr>
        <p:spPr>
          <a:xfrm>
            <a:off x="1232535" y="271145"/>
            <a:ext cx="2040255" cy="922020"/>
          </a:xfrm>
          <a:prstGeom prst="rect">
            <a:avLst/>
          </a:prstGeom>
          <a:noFill/>
        </p:spPr>
        <p:txBody>
          <a:bodyPr wrap="square" rtlCol="0" anchor="t">
            <a:spAutoFit/>
          </a:bodyPr>
          <a:p>
            <a:pPr algn="dist">
              <a:lnSpc>
                <a:spcPct val="150000"/>
              </a:lnSpc>
            </a:pPr>
            <a:r>
              <a:rPr lang="zh-CN" altLang="en-US" sz="2400" b="1" dirty="0">
                <a:solidFill>
                  <a:schemeClr val="accent5">
                    <a:lumMod val="75000"/>
                  </a:schemeClr>
                </a:solidFill>
                <a:cs typeface="+mn-ea"/>
                <a:sym typeface="+mn-lt"/>
              </a:rPr>
              <a:t>温度主推款</a:t>
            </a:r>
            <a:r>
              <a:rPr lang="zh-CN" altLang="en-US" sz="1200">
                <a:solidFill>
                  <a:schemeClr val="accent5">
                    <a:lumMod val="75000"/>
                  </a:schemeClr>
                </a:solidFill>
                <a:cs typeface="+mn-ea"/>
                <a:sym typeface="+mn-lt"/>
              </a:rPr>
              <a:t>Temperature main push</a:t>
            </a:r>
            <a:endParaRPr lang="zh-CN" altLang="en-US" sz="1200">
              <a:solidFill>
                <a:schemeClr val="accent5">
                  <a:lumMod val="75000"/>
                </a:schemeClr>
              </a:solidFill>
              <a:cs typeface="+mn-ea"/>
              <a:sym typeface="+mn-lt"/>
            </a:endParaRPr>
          </a:p>
        </p:txBody>
      </p:sp>
      <p:grpSp>
        <p:nvGrpSpPr>
          <p:cNvPr id="28" name="组合 27"/>
          <p:cNvGrpSpPr/>
          <p:nvPr/>
        </p:nvGrpSpPr>
        <p:grpSpPr>
          <a:xfrm>
            <a:off x="3641725" y="1897380"/>
            <a:ext cx="2517140" cy="4300220"/>
            <a:chOff x="5735" y="2988"/>
            <a:chExt cx="3964" cy="6772"/>
          </a:xfrm>
        </p:grpSpPr>
        <p:grpSp>
          <p:nvGrpSpPr>
            <p:cNvPr id="68" name="Group 31"/>
            <p:cNvGrpSpPr/>
            <p:nvPr/>
          </p:nvGrpSpPr>
          <p:grpSpPr>
            <a:xfrm rot="0">
              <a:off x="5735" y="2988"/>
              <a:ext cx="3965" cy="6773"/>
              <a:chOff x="770221" y="2050353"/>
              <a:chExt cx="2517983" cy="4300877"/>
            </a:xfrm>
            <a:effectLst>
              <a:outerShdw blurRad="254000" dist="63500" dir="2700000" algn="tl" rotWithShape="0">
                <a:prstClr val="black">
                  <a:alpha val="30000"/>
                </a:prstClr>
              </a:outerShdw>
            </a:effectLst>
          </p:grpSpPr>
          <p:sp>
            <p:nvSpPr>
              <p:cNvPr id="70" name="Rounded Rectangle 10"/>
              <p:cNvSpPr/>
              <p:nvPr/>
            </p:nvSpPr>
            <p:spPr>
              <a:xfrm>
                <a:off x="830555" y="2050353"/>
                <a:ext cx="2388432" cy="3978930"/>
              </a:xfrm>
              <a:prstGeom prst="roundRect">
                <a:avLst>
                  <a:gd name="adj" fmla="val 1231"/>
                </a:avLst>
              </a:prstGeom>
              <a:gradFill>
                <a:gsLst>
                  <a:gs pos="0">
                    <a:srgbClr val="3988E1"/>
                  </a:gs>
                  <a:gs pos="100000">
                    <a:srgbClr val="0A2C6B"/>
                  </a:gs>
                </a:gsLst>
                <a:lin ang="2700000" scaled="0"/>
              </a:gradFill>
              <a:ln w="12700">
                <a:solidFill>
                  <a:schemeClr val="bg1">
                    <a:lumMod val="7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dirty="0">
                  <a:solidFill>
                    <a:schemeClr val="bg1"/>
                  </a:solidFill>
                  <a:latin typeface="字魂105号-简雅黑" panose="00000500000000000000" pitchFamily="2" charset="-122"/>
                  <a:ea typeface="字魂105号-简雅黑" panose="00000500000000000000" pitchFamily="2" charset="-122"/>
                  <a:cs typeface="+mn-ea"/>
                  <a:sym typeface="+mn-lt"/>
                </a:endParaRPr>
              </a:p>
            </p:txBody>
          </p:sp>
          <p:sp>
            <p:nvSpPr>
              <p:cNvPr id="71" name="Title 3"/>
              <p:cNvSpPr txBox="1"/>
              <p:nvPr/>
            </p:nvSpPr>
            <p:spPr>
              <a:xfrm>
                <a:off x="770221" y="3486095"/>
                <a:ext cx="2517983" cy="340362"/>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ctr">
                  <a:lnSpc>
                    <a:spcPct val="130000"/>
                  </a:lnSpc>
                </a:pPr>
                <a:r>
                  <a:rPr lang="zh-CN" altLang="en-US" sz="1800" b="0" dirty="0" smtClean="0">
                    <a:solidFill>
                      <a:schemeClr val="bg1"/>
                    </a:solidFill>
                    <a:latin typeface="字魂105号-简雅黑" panose="00000500000000000000" pitchFamily="2" charset="-122"/>
                    <a:ea typeface="字魂105号-简雅黑" panose="00000500000000000000" pitchFamily="2" charset="-122"/>
                    <a:cs typeface="+mn-ea"/>
                    <a:sym typeface="+mn-lt"/>
                  </a:rPr>
                  <a:t>一体式温度变送器</a:t>
                </a:r>
                <a:r>
                  <a:rPr lang="en-US" altLang="zh-CN" sz="1800" b="0" dirty="0" smtClean="0">
                    <a:solidFill>
                      <a:schemeClr val="bg1"/>
                    </a:solidFill>
                    <a:latin typeface="字魂105号-简雅黑" panose="00000500000000000000" pitchFamily="2" charset="-122"/>
                    <a:ea typeface="字魂105号-简雅黑" panose="00000500000000000000" pitchFamily="2" charset="-122"/>
                    <a:cs typeface="+mn-ea"/>
                    <a:sym typeface="+mn-lt"/>
                  </a:rPr>
                  <a:t>T450</a:t>
                </a:r>
                <a:endParaRPr lang="en-US" altLang="zh-CN" sz="1800" b="0" dirty="0" smtClean="0">
                  <a:solidFill>
                    <a:schemeClr val="bg1"/>
                  </a:solidFill>
                  <a:latin typeface="字魂105号-简雅黑" panose="00000500000000000000" pitchFamily="2" charset="-122"/>
                  <a:ea typeface="字魂105号-简雅黑" panose="00000500000000000000" pitchFamily="2" charset="-122"/>
                  <a:cs typeface="+mn-ea"/>
                  <a:sym typeface="+mn-lt"/>
                </a:endParaRPr>
              </a:p>
            </p:txBody>
          </p:sp>
          <p:sp>
            <p:nvSpPr>
              <p:cNvPr id="73" name="Title 3"/>
              <p:cNvSpPr txBox="1"/>
              <p:nvPr/>
            </p:nvSpPr>
            <p:spPr>
              <a:xfrm>
                <a:off x="866114" y="3938852"/>
                <a:ext cx="2257611" cy="719459"/>
              </a:xfrm>
              <a:prstGeom prst="rect">
                <a:avLst/>
              </a:prstGeom>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30000"/>
                  </a:lnSpc>
                  <a:spcBef>
                    <a:spcPts val="0"/>
                  </a:spcBef>
                  <a:buClr>
                    <a:schemeClr val="accent1"/>
                  </a:buClr>
                  <a:buSzPct val="150000"/>
                </a:pPr>
                <a:r>
                  <a:rPr lang="zh-CN" altLang="en-US" sz="1000" b="0" dirty="0">
                    <a:solidFill>
                      <a:schemeClr val="bg1"/>
                    </a:solidFill>
                    <a:latin typeface="字魂105号-简雅黑" panose="00000500000000000000" pitchFamily="2" charset="-122"/>
                    <a:ea typeface="字魂105号-简雅黑" panose="00000500000000000000" pitchFamily="2" charset="-122"/>
                    <a:cs typeface="+mn-ea"/>
                    <a:sym typeface="+mn-lt"/>
                  </a:rPr>
                  <a:t>T450内部电路将其值转化成线性模拟量输出。多种量程可选，多种规格探头可选，钚锈钢外慨，结构紧凑坚固。</a:t>
                </a:r>
                <a:endParaRPr lang="zh-CN" altLang="en-US" sz="1000" b="0" dirty="0">
                  <a:solidFill>
                    <a:schemeClr val="bg1"/>
                  </a:solidFill>
                  <a:latin typeface="字魂105号-简雅黑" panose="00000500000000000000" pitchFamily="2" charset="-122"/>
                  <a:ea typeface="字魂105号-简雅黑" panose="00000500000000000000" pitchFamily="2" charset="-122"/>
                  <a:cs typeface="+mn-ea"/>
                  <a:sym typeface="+mn-lt"/>
                </a:endParaRPr>
              </a:p>
            </p:txBody>
          </p:sp>
          <p:cxnSp>
            <p:nvCxnSpPr>
              <p:cNvPr id="75" name="Straight Connector 28"/>
              <p:cNvCxnSpPr/>
              <p:nvPr/>
            </p:nvCxnSpPr>
            <p:spPr>
              <a:xfrm>
                <a:off x="830555" y="4634567"/>
                <a:ext cx="2388432"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22" name="Title 3"/>
              <p:cNvSpPr txBox="1"/>
              <p:nvPr/>
            </p:nvSpPr>
            <p:spPr>
              <a:xfrm>
                <a:off x="850235" y="4677997"/>
                <a:ext cx="2394147" cy="1673233"/>
              </a:xfrm>
              <a:prstGeom prst="rect">
                <a:avLst/>
              </a:prstGeom>
              <a:effectLst>
                <a:outerShdw blurRad="254000" dist="63500" dir="2700000" algn="tl" rotWithShape="0">
                  <a:prstClr val="black">
                    <a:alpha val="30000"/>
                  </a:prstClr>
                </a:outerShdw>
              </a:effectLst>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10000"/>
                  </a:lnSpc>
                  <a:spcBef>
                    <a:spcPts val="0"/>
                  </a:spcBef>
                  <a:buClr>
                    <a:schemeClr val="accent1"/>
                  </a:buClr>
                  <a:buSzPct val="150000"/>
                </a:pPr>
                <a:r>
                  <a:rPr lang="zh-CN" altLang="en-US" sz="1000" b="0" dirty="0">
                    <a:solidFill>
                      <a:schemeClr val="bg1"/>
                    </a:solidFill>
                    <a:latin typeface="字魂105号-简雅黑" panose="00000500000000000000" pitchFamily="2" charset="-122"/>
                    <a:ea typeface="字魂105号-简雅黑" panose="00000500000000000000" pitchFamily="2" charset="-122"/>
                    <a:cs typeface="+mn-ea"/>
                    <a:sym typeface="+mn-lt"/>
                  </a:rPr>
                  <a:t>The T450 internal circuit converts its value to a linear analog output. A variety of measuring range, a variety of specifications of the probe is optional, plutonium rust steel, compact and strong structure。</a:t>
                </a:r>
                <a:endParaRPr lang="zh-CN" altLang="en-US" sz="1000" b="0" dirty="0">
                  <a:solidFill>
                    <a:schemeClr val="bg1"/>
                  </a:solidFill>
                  <a:latin typeface="字魂105号-简雅黑" panose="00000500000000000000" pitchFamily="2" charset="-122"/>
                  <a:ea typeface="字魂105号-简雅黑" panose="00000500000000000000" pitchFamily="2" charset="-122"/>
                  <a:cs typeface="+mn-ea"/>
                  <a:sym typeface="+mn-lt"/>
                </a:endParaRPr>
              </a:p>
            </p:txBody>
          </p:sp>
        </p:grpSp>
        <p:pic>
          <p:nvPicPr>
            <p:cNvPr id="17" name="图片 16" descr="_DSC9157"/>
            <p:cNvPicPr>
              <a:picLocks noChangeAspect="1"/>
            </p:cNvPicPr>
            <p:nvPr/>
          </p:nvPicPr>
          <p:blipFill>
            <a:blip r:embed="rId2"/>
            <a:stretch>
              <a:fillRect/>
            </a:stretch>
          </p:blipFill>
          <p:spPr>
            <a:xfrm>
              <a:off x="7338" y="3081"/>
              <a:ext cx="733" cy="1992"/>
            </a:xfrm>
            <a:prstGeom prst="rect">
              <a:avLst/>
            </a:prstGeom>
          </p:spPr>
        </p:pic>
      </p:grpSp>
      <p:grpSp>
        <p:nvGrpSpPr>
          <p:cNvPr id="30" name="组合 29"/>
          <p:cNvGrpSpPr/>
          <p:nvPr/>
        </p:nvGrpSpPr>
        <p:grpSpPr>
          <a:xfrm>
            <a:off x="6159500" y="1617345"/>
            <a:ext cx="2668270" cy="4258945"/>
            <a:chOff x="9700" y="2547"/>
            <a:chExt cx="4202" cy="6707"/>
          </a:xfrm>
        </p:grpSpPr>
        <p:grpSp>
          <p:nvGrpSpPr>
            <p:cNvPr id="77" name="Group 31"/>
            <p:cNvGrpSpPr/>
            <p:nvPr/>
          </p:nvGrpSpPr>
          <p:grpSpPr>
            <a:xfrm rot="0">
              <a:off x="10035" y="2988"/>
              <a:ext cx="3761" cy="6266"/>
              <a:chOff x="830555" y="2050353"/>
              <a:chExt cx="2388432" cy="3978930"/>
            </a:xfrm>
            <a:effectLst>
              <a:outerShdw blurRad="254000" dist="63500" dir="2700000" algn="tl" rotWithShape="0">
                <a:prstClr val="black">
                  <a:alpha val="30000"/>
                </a:prstClr>
              </a:outerShdw>
            </a:effectLst>
          </p:grpSpPr>
          <p:sp>
            <p:nvSpPr>
              <p:cNvPr id="79" name="Rounded Rectangle 10"/>
              <p:cNvSpPr/>
              <p:nvPr/>
            </p:nvSpPr>
            <p:spPr>
              <a:xfrm>
                <a:off x="830555" y="2050353"/>
                <a:ext cx="2388432" cy="3978930"/>
              </a:xfrm>
              <a:prstGeom prst="roundRect">
                <a:avLst>
                  <a:gd name="adj" fmla="val 1231"/>
                </a:avLst>
              </a:prstGeom>
              <a:solidFill>
                <a:schemeClr val="bg1"/>
              </a:solidFill>
              <a:ln w="12700">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dirty="0">
                  <a:latin typeface="字魂105号-简雅黑" panose="00000500000000000000" pitchFamily="2" charset="-122"/>
                  <a:ea typeface="字魂105号-简雅黑" panose="00000500000000000000" pitchFamily="2" charset="-122"/>
                  <a:cs typeface="+mn-ea"/>
                  <a:sym typeface="+mn-lt"/>
                </a:endParaRPr>
              </a:p>
            </p:txBody>
          </p:sp>
          <p:sp>
            <p:nvSpPr>
              <p:cNvPr id="80" name="Title 3"/>
              <p:cNvSpPr txBox="1"/>
              <p:nvPr/>
            </p:nvSpPr>
            <p:spPr>
              <a:xfrm>
                <a:off x="830555" y="3486200"/>
                <a:ext cx="2388432" cy="340607"/>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ctr">
                  <a:lnSpc>
                    <a:spcPct val="130000"/>
                  </a:lnSpc>
                </a:pPr>
                <a:r>
                  <a:rPr lang="zh-CN" altLang="en-US"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rPr>
                  <a:t>通用温度变送器</a:t>
                </a:r>
                <a:r>
                  <a:rPr lang="en-US" altLang="zh-CN"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rPr>
                  <a:t>T550</a:t>
                </a:r>
                <a:endParaRPr lang="en-US" altLang="zh-CN"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endParaRPr>
              </a:p>
            </p:txBody>
          </p:sp>
          <p:sp>
            <p:nvSpPr>
              <p:cNvPr id="82" name="Title 3"/>
              <p:cNvSpPr txBox="1"/>
              <p:nvPr/>
            </p:nvSpPr>
            <p:spPr>
              <a:xfrm>
                <a:off x="906761" y="3938853"/>
                <a:ext cx="2224588" cy="490857"/>
              </a:xfrm>
              <a:prstGeom prst="rect">
                <a:avLst/>
              </a:prstGeom>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30000"/>
                  </a:lnSpc>
                  <a:spcBef>
                    <a:spcPts val="0"/>
                  </a:spcBef>
                  <a:buClr>
                    <a:schemeClr val="accent1"/>
                  </a:buClr>
                  <a:buSzPct val="150000"/>
                </a:pPr>
                <a:r>
                  <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rPr>
                  <a:t>有较广测量范围的温度变送器，采用热点偶或PT100热电阻进行度测量。</a:t>
                </a:r>
                <a:endPar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endParaRPr>
              </a:p>
            </p:txBody>
          </p:sp>
          <p:cxnSp>
            <p:nvCxnSpPr>
              <p:cNvPr id="84" name="Straight Connector 28"/>
              <p:cNvCxnSpPr/>
              <p:nvPr/>
            </p:nvCxnSpPr>
            <p:spPr>
              <a:xfrm>
                <a:off x="830555" y="4626947"/>
                <a:ext cx="238843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4" name="Title 3"/>
              <p:cNvSpPr txBox="1"/>
              <p:nvPr/>
            </p:nvSpPr>
            <p:spPr>
              <a:xfrm>
                <a:off x="876277" y="4671011"/>
                <a:ext cx="2333817" cy="1146816"/>
              </a:xfrm>
              <a:prstGeom prst="rect">
                <a:avLst/>
              </a:prstGeom>
              <a:effectLst>
                <a:outerShdw blurRad="254000" dist="63500" dir="2700000" algn="tl" rotWithShape="0">
                  <a:prstClr val="black">
                    <a:alpha val="30000"/>
                  </a:prstClr>
                </a:outerShdw>
              </a:effectLst>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10000"/>
                  </a:lnSpc>
                  <a:spcBef>
                    <a:spcPts val="0"/>
                  </a:spcBef>
                  <a:buClr>
                    <a:schemeClr val="accent1"/>
                  </a:buClr>
                  <a:buSzPct val="150000"/>
                </a:pPr>
                <a:r>
                  <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rPr>
                  <a:t>Temperature transmitter with a wide measuring range, using hot spot couple or PT100 thermal resistance for degree measurement,</a:t>
                </a:r>
                <a:endPar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endParaRPr>
              </a:p>
            </p:txBody>
          </p:sp>
        </p:grpSp>
        <p:pic>
          <p:nvPicPr>
            <p:cNvPr id="23" name="图片 22" descr="T550.."/>
            <p:cNvPicPr>
              <a:picLocks noChangeAspect="1"/>
            </p:cNvPicPr>
            <p:nvPr/>
          </p:nvPicPr>
          <p:blipFill>
            <a:blip r:embed="rId3"/>
            <a:stretch>
              <a:fillRect/>
            </a:stretch>
          </p:blipFill>
          <p:spPr>
            <a:xfrm>
              <a:off x="9700" y="2547"/>
              <a:ext cx="4202" cy="2802"/>
            </a:xfrm>
            <a:prstGeom prst="rect">
              <a:avLst/>
            </a:prstGeom>
          </p:spPr>
        </p:pic>
      </p:grpSp>
      <p:grpSp>
        <p:nvGrpSpPr>
          <p:cNvPr id="31" name="组合 30"/>
          <p:cNvGrpSpPr/>
          <p:nvPr/>
        </p:nvGrpSpPr>
        <p:grpSpPr>
          <a:xfrm>
            <a:off x="8971915" y="1793240"/>
            <a:ext cx="2526030" cy="4083050"/>
            <a:chOff x="14129" y="2824"/>
            <a:chExt cx="3978" cy="6430"/>
          </a:xfrm>
        </p:grpSpPr>
        <p:grpSp>
          <p:nvGrpSpPr>
            <p:cNvPr id="86" name="Group 31"/>
            <p:cNvGrpSpPr/>
            <p:nvPr/>
          </p:nvGrpSpPr>
          <p:grpSpPr>
            <a:xfrm rot="0">
              <a:off x="14129" y="2988"/>
              <a:ext cx="3979" cy="6266"/>
              <a:chOff x="759429" y="2050353"/>
              <a:chExt cx="2526873" cy="3978930"/>
            </a:xfrm>
            <a:effectLst>
              <a:outerShdw blurRad="254000" dist="63500" dir="2700000" algn="tl" rotWithShape="0">
                <a:prstClr val="black">
                  <a:alpha val="30000"/>
                </a:prstClr>
              </a:outerShdw>
            </a:effectLst>
          </p:grpSpPr>
          <p:sp>
            <p:nvSpPr>
              <p:cNvPr id="88" name="Rounded Rectangle 10"/>
              <p:cNvSpPr/>
              <p:nvPr/>
            </p:nvSpPr>
            <p:spPr>
              <a:xfrm>
                <a:off x="830555" y="2050353"/>
                <a:ext cx="2388432" cy="3978930"/>
              </a:xfrm>
              <a:prstGeom prst="roundRect">
                <a:avLst>
                  <a:gd name="adj" fmla="val 1231"/>
                </a:avLst>
              </a:prstGeom>
              <a:solidFill>
                <a:schemeClr val="bg1"/>
              </a:solidFill>
              <a:ln w="12700">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dirty="0">
                  <a:latin typeface="字魂105号-简雅黑" panose="00000500000000000000" pitchFamily="2" charset="-122"/>
                  <a:ea typeface="字魂105号-简雅黑" panose="00000500000000000000" pitchFamily="2" charset="-122"/>
                  <a:cs typeface="+mn-ea"/>
                  <a:sym typeface="+mn-lt"/>
                </a:endParaRPr>
              </a:p>
            </p:txBody>
          </p:sp>
          <p:sp>
            <p:nvSpPr>
              <p:cNvPr id="89" name="Title 3"/>
              <p:cNvSpPr txBox="1"/>
              <p:nvPr/>
            </p:nvSpPr>
            <p:spPr>
              <a:xfrm>
                <a:off x="759429" y="3492446"/>
                <a:ext cx="2526873" cy="340362"/>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ctr">
                  <a:lnSpc>
                    <a:spcPct val="130000"/>
                  </a:lnSpc>
                </a:pPr>
                <a:r>
                  <a:rPr lang="zh-CN" altLang="en-US"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rPr>
                  <a:t>机械可调温度开关</a:t>
                </a:r>
                <a:r>
                  <a:rPr lang="en-US" altLang="zh-CN"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rPr>
                  <a:t>T200</a:t>
                </a:r>
                <a:endParaRPr lang="en-US" altLang="zh-CN" sz="1800" b="0" dirty="0" smtClean="0">
                  <a:solidFill>
                    <a:schemeClr val="tx1">
                      <a:lumMod val="75000"/>
                      <a:lumOff val="25000"/>
                    </a:schemeClr>
                  </a:solidFill>
                  <a:latin typeface="字魂105号-简雅黑" panose="00000500000000000000" pitchFamily="2" charset="-122"/>
                  <a:ea typeface="字魂105号-简雅黑" panose="00000500000000000000" pitchFamily="2" charset="-122"/>
                  <a:cs typeface="+mn-ea"/>
                  <a:sym typeface="+mn-lt"/>
                </a:endParaRPr>
              </a:p>
            </p:txBody>
          </p:sp>
          <p:sp>
            <p:nvSpPr>
              <p:cNvPr id="91" name="Title 3"/>
              <p:cNvSpPr txBox="1"/>
              <p:nvPr/>
            </p:nvSpPr>
            <p:spPr>
              <a:xfrm>
                <a:off x="908031" y="3909642"/>
                <a:ext cx="2227129" cy="653418"/>
              </a:xfrm>
              <a:prstGeom prst="rect">
                <a:avLst/>
              </a:prstGeom>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30000"/>
                  </a:lnSpc>
                  <a:spcBef>
                    <a:spcPts val="0"/>
                  </a:spcBef>
                  <a:buClr>
                    <a:schemeClr val="accent1"/>
                  </a:buClr>
                  <a:buSzPct val="150000"/>
                </a:pPr>
                <a:r>
                  <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rPr>
                  <a:t>当温度达到设定值时，绕制成环形弯曲状的双金尻-段受热膨胀触发内置装置 ,开关动作。</a:t>
                </a:r>
                <a:endPar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endParaRPr>
              </a:p>
            </p:txBody>
          </p:sp>
          <p:cxnSp>
            <p:nvCxnSpPr>
              <p:cNvPr id="93" name="Straight Connector 28"/>
              <p:cNvCxnSpPr/>
              <p:nvPr/>
            </p:nvCxnSpPr>
            <p:spPr>
              <a:xfrm>
                <a:off x="836911" y="4626945"/>
                <a:ext cx="238843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7" name="Title 3"/>
              <p:cNvSpPr txBox="1"/>
              <p:nvPr/>
            </p:nvSpPr>
            <p:spPr>
              <a:xfrm>
                <a:off x="866753" y="4668471"/>
                <a:ext cx="2227129" cy="1289056"/>
              </a:xfrm>
              <a:prstGeom prst="rect">
                <a:avLst/>
              </a:prstGeom>
              <a:effectLst>
                <a:outerShdw blurRad="254000" dist="63500" dir="2700000" algn="tl" rotWithShape="0">
                  <a:prstClr val="black">
                    <a:alpha val="30000"/>
                  </a:prstClr>
                </a:outerShdw>
              </a:effectLst>
            </p:spPr>
            <p:txBody>
              <a:bodyPr>
                <a:noAutofit/>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lnSpc>
                    <a:spcPct val="110000"/>
                  </a:lnSpc>
                  <a:spcBef>
                    <a:spcPts val="0"/>
                  </a:spcBef>
                  <a:buClr>
                    <a:schemeClr val="accent1"/>
                  </a:buClr>
                  <a:buSzPct val="150000"/>
                </a:pPr>
                <a:r>
                  <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rPr>
                  <a:t>When the temperature reaches the set value, the double gold jiri - section is wound into an annular curve, which is heated and expanded to trigger the built-in device, and the switch operates.</a:t>
                </a:r>
                <a:endParaRPr lang="zh-CN" altLang="en-US" sz="1000" b="0" dirty="0">
                  <a:solidFill>
                    <a:schemeClr val="tx1">
                      <a:alpha val="70000"/>
                    </a:schemeClr>
                  </a:solidFill>
                  <a:latin typeface="字魂105号-简雅黑" panose="00000500000000000000" pitchFamily="2" charset="-122"/>
                  <a:ea typeface="字魂105号-简雅黑" panose="00000500000000000000" pitchFamily="2" charset="-122"/>
                  <a:cs typeface="+mn-ea"/>
                  <a:sym typeface="+mn-lt"/>
                </a:endParaRPr>
              </a:p>
            </p:txBody>
          </p:sp>
        </p:grpSp>
        <p:pic>
          <p:nvPicPr>
            <p:cNvPr id="25" name="图片 24" descr="_DSC9361"/>
            <p:cNvPicPr>
              <a:picLocks noChangeAspect="1"/>
            </p:cNvPicPr>
            <p:nvPr/>
          </p:nvPicPr>
          <p:blipFill>
            <a:blip r:embed="rId4"/>
            <a:stretch>
              <a:fillRect/>
            </a:stretch>
          </p:blipFill>
          <p:spPr>
            <a:xfrm>
              <a:off x="15311" y="2824"/>
              <a:ext cx="1531" cy="2146"/>
            </a:xfrm>
            <a:prstGeom prst="rect">
              <a:avLst/>
            </a:prstGeom>
          </p:spPr>
        </p:pic>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par>
                                <p:cTn id="10" presetID="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9" name="矩形 8"/>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8" name="矩形 17"/>
          <p:cNvSpPr/>
          <p:nvPr/>
        </p:nvSpPr>
        <p:spPr>
          <a:xfrm>
            <a:off x="176212"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cxnSp>
        <p:nvCxnSpPr>
          <p:cNvPr id="10" name="直接连接符 9"/>
          <p:cNvCxnSpPr>
            <a:stCxn id="6" idx="2"/>
          </p:cNvCxnSpPr>
          <p:nvPr/>
        </p:nvCxnSpPr>
        <p:spPr>
          <a:xfrm>
            <a:off x="6049010" y="2201545"/>
            <a:ext cx="0" cy="45040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rot="1500000">
            <a:off x="3268980" y="866775"/>
            <a:ext cx="1518920" cy="28702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34903" y="1559500"/>
            <a:ext cx="628319" cy="641949"/>
          </a:xfrm>
          <a:prstGeom prst="rect">
            <a:avLst/>
          </a:prstGeom>
          <a:gradFill>
            <a:gsLst>
              <a:gs pos="0">
                <a:srgbClr val="3988E1"/>
              </a:gs>
              <a:gs pos="100000">
                <a:srgbClr val="0A2C6B"/>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字魂105号-简雅黑" panose="00000500000000000000" pitchFamily="2" charset="-122"/>
                <a:ea typeface="字魂105号-简雅黑" panose="00000500000000000000" pitchFamily="2" charset="-122"/>
              </a:rPr>
              <a:t>01</a:t>
            </a:r>
            <a:endParaRPr lang="zh-CN" altLang="en-US" dirty="0">
              <a:latin typeface="字魂105号-简雅黑" panose="00000500000000000000" pitchFamily="2" charset="-122"/>
              <a:ea typeface="字魂105号-简雅黑" panose="00000500000000000000" pitchFamily="2" charset="-122"/>
            </a:endParaRPr>
          </a:p>
        </p:txBody>
      </p:sp>
      <p:sp>
        <p:nvSpPr>
          <p:cNvPr id="7" name="TextBox 39"/>
          <p:cNvSpPr txBox="1"/>
          <p:nvPr/>
        </p:nvSpPr>
        <p:spPr>
          <a:xfrm>
            <a:off x="6792106" y="1539180"/>
            <a:ext cx="2540000" cy="245745"/>
          </a:xfrm>
          <a:prstGeom prst="rect">
            <a:avLst/>
          </a:prstGeom>
          <a:noFill/>
        </p:spPr>
        <p:txBody>
          <a:bodyPr wrap="none" lIns="0" tIns="0" rIns="0" bIns="0" rtlCol="0">
            <a:spAutoFit/>
          </a:bodyPr>
          <a:lstStyle>
            <a:defPPr>
              <a:defRPr lang="zh-CN"/>
            </a:defPPr>
            <a:lvl1pPr>
              <a:defRPr sz="2000">
                <a:solidFill>
                  <a:schemeClr val="tx1">
                    <a:lumMod val="65000"/>
                    <a:lumOff val="35000"/>
                  </a:schemeClr>
                </a:solidFill>
              </a:defRPr>
            </a:lvl1pPr>
          </a:lstStyle>
          <a:p>
            <a:r>
              <a:rPr lang="zh-CN" sz="1600" dirty="0" smtClean="0">
                <a:latin typeface="字魂105号-简雅黑" panose="00000500000000000000" pitchFamily="2" charset="-122"/>
                <a:ea typeface="字魂105号-简雅黑" panose="00000500000000000000" pitchFamily="2" charset="-122"/>
              </a:rPr>
              <a:t>电子式液位开关传感器</a:t>
            </a:r>
            <a:r>
              <a:rPr lang="en-US" altLang="zh-CN" sz="1600" dirty="0" smtClean="0">
                <a:latin typeface="字魂105号-简雅黑" panose="00000500000000000000" pitchFamily="2" charset="-122"/>
                <a:ea typeface="字魂105号-简雅黑" panose="00000500000000000000" pitchFamily="2" charset="-122"/>
              </a:rPr>
              <a:t>LF600</a:t>
            </a:r>
            <a:endParaRPr lang="en-US" altLang="zh-CN" sz="1600" dirty="0" smtClean="0">
              <a:latin typeface="字魂105号-简雅黑" panose="00000500000000000000" pitchFamily="2" charset="-122"/>
              <a:ea typeface="字魂105号-简雅黑" panose="00000500000000000000" pitchFamily="2" charset="-122"/>
            </a:endParaRPr>
          </a:p>
        </p:txBody>
      </p:sp>
      <p:sp>
        <p:nvSpPr>
          <p:cNvPr id="8" name="TextBox 40"/>
          <p:cNvSpPr txBox="1"/>
          <p:nvPr/>
        </p:nvSpPr>
        <p:spPr>
          <a:xfrm>
            <a:off x="6795770" y="1860550"/>
            <a:ext cx="3622675" cy="1384935"/>
          </a:xfrm>
          <a:prstGeom prst="rect">
            <a:avLst/>
          </a:prstGeom>
          <a:noFill/>
        </p:spPr>
        <p:txBody>
          <a:bodyPr wrap="square" lIns="0" tIns="0" rIns="0" bIns="0" rtlCol="0">
            <a:spAutoFit/>
          </a:bodyPr>
          <a:lstStyle>
            <a:defPPr>
              <a:defRPr lang="zh-CN"/>
            </a:defPPr>
            <a:lvl1pPr algn="just">
              <a:lnSpc>
                <a:spcPts val="1800"/>
              </a:lnSpc>
              <a:spcBef>
                <a:spcPts val="1200"/>
              </a:spcBef>
              <a:defRPr sz="1100">
                <a:solidFill>
                  <a:schemeClr val="tx1">
                    <a:lumMod val="65000"/>
                    <a:lumOff val="35000"/>
                  </a:schemeClr>
                </a:solidFill>
                <a:latin typeface="+mn-ea"/>
              </a:defRPr>
            </a:lvl1pPr>
          </a:lstStyle>
          <a:p>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采用磁感应技术传感器进行液位测量，号诟部处理电路处理后转换成标准I业电信号输出并际。</a:t>
            </a:r>
            <a:b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br>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Using magnetic induction technology sensor for liquid level measurement, no. Black part processing circuit after processing into standard I electrical signal output and parallel.</a:t>
            </a:r>
            <a:endPar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12" name="矩形 11"/>
          <p:cNvSpPr/>
          <p:nvPr/>
        </p:nvSpPr>
        <p:spPr>
          <a:xfrm>
            <a:off x="5734903" y="4239722"/>
            <a:ext cx="628319" cy="641949"/>
          </a:xfrm>
          <a:prstGeom prst="rect">
            <a:avLst/>
          </a:prstGeom>
          <a:gradFill>
            <a:gsLst>
              <a:gs pos="0">
                <a:srgbClr val="3988E1"/>
              </a:gs>
              <a:gs pos="100000">
                <a:srgbClr val="0A2C6B"/>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字魂105号-简雅黑" panose="00000500000000000000" pitchFamily="2" charset="-122"/>
                <a:ea typeface="字魂105号-简雅黑" panose="00000500000000000000" pitchFamily="2" charset="-122"/>
              </a:rPr>
              <a:t>02</a:t>
            </a:r>
            <a:endParaRPr lang="zh-CN" altLang="en-US" dirty="0">
              <a:latin typeface="字魂105号-简雅黑" panose="00000500000000000000" pitchFamily="2" charset="-122"/>
              <a:ea typeface="字魂105号-简雅黑" panose="00000500000000000000" pitchFamily="2" charset="-122"/>
            </a:endParaRPr>
          </a:p>
        </p:txBody>
      </p:sp>
      <p:sp>
        <p:nvSpPr>
          <p:cNvPr id="13" name="矩形 12"/>
          <p:cNvSpPr/>
          <p:nvPr/>
        </p:nvSpPr>
        <p:spPr>
          <a:xfrm rot="19920000">
            <a:off x="7338060" y="3782695"/>
            <a:ext cx="1620520" cy="28403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39"/>
          <p:cNvSpPr txBox="1"/>
          <p:nvPr/>
        </p:nvSpPr>
        <p:spPr>
          <a:xfrm>
            <a:off x="3368750" y="4256054"/>
            <a:ext cx="1930400" cy="245745"/>
          </a:xfrm>
          <a:prstGeom prst="rect">
            <a:avLst/>
          </a:prstGeom>
          <a:noFill/>
        </p:spPr>
        <p:txBody>
          <a:bodyPr wrap="none" lIns="0" tIns="0" rIns="0" bIns="0" rtlCol="0">
            <a:spAutoFit/>
          </a:bodyPr>
          <a:lstStyle>
            <a:defPPr>
              <a:defRPr lang="zh-CN"/>
            </a:defPPr>
            <a:lvl1pPr>
              <a:defRPr sz="2000">
                <a:solidFill>
                  <a:schemeClr val="tx1">
                    <a:lumMod val="65000"/>
                    <a:lumOff val="35000"/>
                  </a:schemeClr>
                </a:solidFill>
              </a:defRPr>
            </a:lvl1pPr>
          </a:lstStyle>
          <a:p>
            <a:pPr algn="r"/>
            <a:r>
              <a:rPr lang="zh-CN" sz="1600" dirty="0" smtClean="0">
                <a:latin typeface="字魂105号-简雅黑" panose="00000500000000000000" pitchFamily="2" charset="-122"/>
                <a:ea typeface="字魂105号-简雅黑" panose="00000500000000000000" pitchFamily="2" charset="-122"/>
              </a:rPr>
              <a:t>浮子式液温开关</a:t>
            </a:r>
            <a:r>
              <a:rPr lang="en-US" altLang="zh-CN" sz="1600" dirty="0" smtClean="0">
                <a:latin typeface="字魂105号-简雅黑" panose="00000500000000000000" pitchFamily="2" charset="-122"/>
                <a:ea typeface="字魂105号-简雅黑" panose="00000500000000000000" pitchFamily="2" charset="-122"/>
              </a:rPr>
              <a:t>LF200</a:t>
            </a:r>
            <a:endParaRPr lang="en-US" altLang="zh-CN" sz="1600" dirty="0" smtClean="0">
              <a:latin typeface="字魂105号-简雅黑" panose="00000500000000000000" pitchFamily="2" charset="-122"/>
              <a:ea typeface="字魂105号-简雅黑" panose="00000500000000000000" pitchFamily="2" charset="-122"/>
            </a:endParaRPr>
          </a:p>
        </p:txBody>
      </p:sp>
      <p:sp>
        <p:nvSpPr>
          <p:cNvPr id="15" name="TextBox 40"/>
          <p:cNvSpPr txBox="1"/>
          <p:nvPr/>
        </p:nvSpPr>
        <p:spPr>
          <a:xfrm>
            <a:off x="1869440" y="4575175"/>
            <a:ext cx="3497580" cy="1615440"/>
          </a:xfrm>
          <a:prstGeom prst="rect">
            <a:avLst/>
          </a:prstGeom>
          <a:noFill/>
        </p:spPr>
        <p:txBody>
          <a:bodyPr wrap="square" lIns="0" tIns="0" rIns="0" bIns="0" rtlCol="0">
            <a:spAutoFit/>
          </a:bodyPr>
          <a:lstStyle>
            <a:defPPr>
              <a:defRPr lang="zh-CN"/>
            </a:defPPr>
            <a:lvl1pPr algn="just">
              <a:lnSpc>
                <a:spcPts val="1800"/>
              </a:lnSpc>
              <a:spcBef>
                <a:spcPts val="1200"/>
              </a:spcBef>
              <a:defRPr sz="1100">
                <a:solidFill>
                  <a:schemeClr val="tx1">
                    <a:lumMod val="65000"/>
                    <a:lumOff val="35000"/>
                  </a:schemeClr>
                </a:solidFill>
                <a:latin typeface="+mn-ea"/>
              </a:defRPr>
            </a:lvl1pPr>
          </a:lstStyle>
          <a:p>
            <a:pPr algn="l"/>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您浮球中装有环形磁环，浮球随液位的上升或下降而移动，从而触发或释放不锈钢管内的磁簧开关,发出开关信号。</a:t>
            </a:r>
            <a:b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br>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The floating ball is equipped with a circular magnetic ring. The floating ball moves with the rise or fall of the liquid level, thus triggering or releasing the magnetic spring switch in the stainless steel tube and sending a switch signal.</a:t>
            </a:r>
            <a:endPar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20" name="圆角矩形 19"/>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1" name="圆角矩形 20"/>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2" name="文本框 21"/>
          <p:cNvSpPr txBox="1"/>
          <p:nvPr/>
        </p:nvSpPr>
        <p:spPr>
          <a:xfrm>
            <a:off x="1232535" y="271145"/>
            <a:ext cx="2438400" cy="922020"/>
          </a:xfrm>
          <a:prstGeom prst="rect">
            <a:avLst/>
          </a:prstGeom>
          <a:noFill/>
        </p:spPr>
        <p:txBody>
          <a:bodyPr wrap="square" rtlCol="0" anchor="t">
            <a:spAutoFit/>
          </a:bodyPr>
          <a:p>
            <a:pPr algn="dist">
              <a:lnSpc>
                <a:spcPct val="150000"/>
              </a:lnSpc>
            </a:pPr>
            <a:r>
              <a:rPr lang="zh-CN" altLang="en-US" sz="2400" b="1" dirty="0">
                <a:solidFill>
                  <a:schemeClr val="accent5">
                    <a:lumMod val="75000"/>
                  </a:schemeClr>
                </a:solidFill>
                <a:cs typeface="+mn-ea"/>
                <a:sym typeface="+mn-lt"/>
              </a:rPr>
              <a:t>液位主推款</a:t>
            </a:r>
            <a:endParaRPr lang="zh-CN" altLang="en-US" sz="2400" b="1" dirty="0">
              <a:solidFill>
                <a:schemeClr val="accent5">
                  <a:lumMod val="75000"/>
                </a:schemeClr>
              </a:solidFill>
              <a:cs typeface="+mn-ea"/>
              <a:sym typeface="+mn-lt"/>
            </a:endParaRPr>
          </a:p>
          <a:p>
            <a:pPr algn="dist">
              <a:lnSpc>
                <a:spcPct val="150000"/>
              </a:lnSpc>
            </a:pPr>
            <a:r>
              <a:rPr lang="zh-CN" altLang="en-US" sz="1200">
                <a:solidFill>
                  <a:schemeClr val="accent5">
                    <a:lumMod val="75000"/>
                  </a:schemeClr>
                </a:solidFill>
                <a:cs typeface="+mn-ea"/>
                <a:sym typeface="+mn-lt"/>
              </a:rPr>
              <a:t>Liquid level main push model</a:t>
            </a:r>
            <a:endParaRPr lang="zh-CN" altLang="en-US" sz="1200">
              <a:solidFill>
                <a:schemeClr val="accent5">
                  <a:lumMod val="7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500" advClick="0" advTm="0">
        <p:push dir="u"/>
      </p:transition>
    </mc:Choice>
    <mc:Fallback>
      <p:transition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2" fill="hold" grpId="0" nodeType="withEffect">
                                  <p:stCondLst>
                                    <p:cond delay="250"/>
                                  </p:stCondLst>
                                  <p:childTnLst>
                                    <p:set>
                                      <p:cBhvr>
                                        <p:cTn id="13" dur="1000"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14" presetClass="entr" presetSubtype="10" fill="hold" grpId="0" nodeType="withEffect">
                                  <p:stCondLst>
                                    <p:cond delay="250"/>
                                  </p:stCondLst>
                                  <p:childTnLst>
                                    <p:set>
                                      <p:cBhvr>
                                        <p:cTn id="17" dur="2000" fill="hold">
                                          <p:stCondLst>
                                            <p:cond delay="0"/>
                                          </p:stCondLst>
                                        </p:cTn>
                                        <p:tgtEl>
                                          <p:spTgt spid="5"/>
                                        </p:tgtEl>
                                        <p:attrNameLst>
                                          <p:attrName>style.visibility</p:attrName>
                                        </p:attrNameLst>
                                      </p:cBhvr>
                                      <p:to>
                                        <p:strVal val="visible"/>
                                      </p:to>
                                    </p:set>
                                    <p:animEffect transition="in" filter="randombar(horizontal)">
                                      <p:cBhvr>
                                        <p:cTn id="18" dur="2000"/>
                                        <p:tgtEl>
                                          <p:spTgt spid="5"/>
                                        </p:tgtEl>
                                      </p:cBhvr>
                                    </p:animEffect>
                                  </p:childTnLst>
                                </p:cTn>
                              </p:par>
                              <p:par>
                                <p:cTn id="19" presetID="2" presetClass="entr" presetSubtype="2" fill="hold" grpId="0" nodeType="withEffect">
                                  <p:stCondLst>
                                    <p:cond delay="250"/>
                                  </p:stCondLst>
                                  <p:childTnLst>
                                    <p:set>
                                      <p:cBhvr>
                                        <p:cTn id="20" dur="1000"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1"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par>
                                <p:cTn id="27" presetID="2" presetClass="entr" presetSubtype="8" fill="hold" grpId="0" nodeType="withEffect">
                                  <p:stCondLst>
                                    <p:cond delay="125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1250"/>
                                  </p:stCondLst>
                                  <p:childTnLst>
                                    <p:set>
                                      <p:cBhvr>
                                        <p:cTn id="32" dur="1000"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0-#ppt_w/2"/>
                                          </p:val>
                                        </p:tav>
                                        <p:tav tm="100000">
                                          <p:val>
                                            <p:strVal val="#ppt_x"/>
                                          </p:val>
                                        </p:tav>
                                      </p:tavLst>
                                    </p:anim>
                                    <p:anim calcmode="lin" valueType="num">
                                      <p:cBhvr additive="base">
                                        <p:cTn id="34" dur="1000" fill="hold"/>
                                        <p:tgtEl>
                                          <p:spTgt spid="15"/>
                                        </p:tgtEl>
                                        <p:attrNameLst>
                                          <p:attrName>ppt_y</p:attrName>
                                        </p:attrNameLst>
                                      </p:cBhvr>
                                      <p:tavLst>
                                        <p:tav tm="0">
                                          <p:val>
                                            <p:strVal val="#ppt_y"/>
                                          </p:val>
                                        </p:tav>
                                        <p:tav tm="100000">
                                          <p:val>
                                            <p:strVal val="#ppt_y"/>
                                          </p:val>
                                        </p:tav>
                                      </p:tavLst>
                                    </p:anim>
                                  </p:childTnLst>
                                </p:cTn>
                              </p:par>
                              <p:par>
                                <p:cTn id="35" presetID="14" presetClass="entr" presetSubtype="10" fill="hold" grpId="0" nodeType="withEffect">
                                  <p:stCondLst>
                                    <p:cond delay="1250"/>
                                  </p:stCondLst>
                                  <p:childTnLst>
                                    <p:set>
                                      <p:cBhvr>
                                        <p:cTn id="36" dur="2000" fill="hold">
                                          <p:stCondLst>
                                            <p:cond delay="0"/>
                                          </p:stCondLst>
                                        </p:cTn>
                                        <p:tgtEl>
                                          <p:spTgt spid="13"/>
                                        </p:tgtEl>
                                        <p:attrNameLst>
                                          <p:attrName>style.visibility</p:attrName>
                                        </p:attrNameLst>
                                      </p:cBhvr>
                                      <p:to>
                                        <p:strVal val="visible"/>
                                      </p:to>
                                    </p:set>
                                    <p:animEffect transition="in" filter="randombar(horizontal)">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8" grpId="0"/>
      <p:bldP spid="12" grpId="0" bldLvl="0" animBg="1"/>
      <p:bldP spid="13" grpId="0" bldLvl="0" animBg="1"/>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9" name="矩形 8"/>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8" name="矩形 17"/>
          <p:cNvSpPr/>
          <p:nvPr/>
        </p:nvSpPr>
        <p:spPr>
          <a:xfrm>
            <a:off x="176212"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cxnSp>
        <p:nvCxnSpPr>
          <p:cNvPr id="10" name="直接连接符 9"/>
          <p:cNvCxnSpPr>
            <a:stCxn id="6" idx="2"/>
          </p:cNvCxnSpPr>
          <p:nvPr/>
        </p:nvCxnSpPr>
        <p:spPr>
          <a:xfrm>
            <a:off x="6049010" y="2201545"/>
            <a:ext cx="0" cy="45040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734903" y="1559500"/>
            <a:ext cx="628319" cy="641949"/>
          </a:xfrm>
          <a:prstGeom prst="rect">
            <a:avLst/>
          </a:prstGeom>
          <a:gradFill>
            <a:gsLst>
              <a:gs pos="0">
                <a:srgbClr val="3988E1"/>
              </a:gs>
              <a:gs pos="100000">
                <a:srgbClr val="0A2C6B"/>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字魂105号-简雅黑" panose="00000500000000000000" pitchFamily="2" charset="-122"/>
                <a:ea typeface="字魂105号-简雅黑" panose="00000500000000000000" pitchFamily="2" charset="-122"/>
              </a:rPr>
              <a:t>01</a:t>
            </a:r>
            <a:endParaRPr lang="zh-CN" altLang="en-US" dirty="0">
              <a:latin typeface="字魂105号-简雅黑" panose="00000500000000000000" pitchFamily="2" charset="-122"/>
              <a:ea typeface="字魂105号-简雅黑" panose="00000500000000000000" pitchFamily="2" charset="-122"/>
            </a:endParaRPr>
          </a:p>
        </p:txBody>
      </p:sp>
      <p:sp>
        <p:nvSpPr>
          <p:cNvPr id="7" name="TextBox 39"/>
          <p:cNvSpPr txBox="1"/>
          <p:nvPr/>
        </p:nvSpPr>
        <p:spPr>
          <a:xfrm>
            <a:off x="6792106" y="1539180"/>
            <a:ext cx="1930400" cy="245745"/>
          </a:xfrm>
          <a:prstGeom prst="rect">
            <a:avLst/>
          </a:prstGeom>
          <a:noFill/>
        </p:spPr>
        <p:txBody>
          <a:bodyPr wrap="none" lIns="0" tIns="0" rIns="0" bIns="0" rtlCol="0">
            <a:spAutoFit/>
          </a:bodyPr>
          <a:lstStyle>
            <a:defPPr>
              <a:defRPr lang="zh-CN"/>
            </a:defPPr>
            <a:lvl1pPr>
              <a:defRPr sz="2000">
                <a:solidFill>
                  <a:schemeClr val="tx1">
                    <a:lumMod val="65000"/>
                    <a:lumOff val="35000"/>
                  </a:schemeClr>
                </a:solidFill>
              </a:defRPr>
            </a:lvl1pPr>
          </a:lstStyle>
          <a:p>
            <a:r>
              <a:rPr lang="zh-CN" altLang="en-US" sz="1600" dirty="0" smtClean="0">
                <a:latin typeface="字魂105号-简雅黑" panose="00000500000000000000" pitchFamily="2" charset="-122"/>
                <a:ea typeface="字魂105号-简雅黑" panose="00000500000000000000" pitchFamily="2" charset="-122"/>
              </a:rPr>
              <a:t>电子式液位开关</a:t>
            </a:r>
            <a:r>
              <a:rPr lang="en-US" altLang="zh-CN" sz="1600" dirty="0" smtClean="0">
                <a:latin typeface="字魂105号-简雅黑" panose="00000500000000000000" pitchFamily="2" charset="-122"/>
                <a:ea typeface="字魂105号-简雅黑" panose="00000500000000000000" pitchFamily="2" charset="-122"/>
              </a:rPr>
              <a:t>LF80A</a:t>
            </a:r>
            <a:endParaRPr lang="en-US" altLang="zh-CN" sz="1600" dirty="0" smtClean="0">
              <a:latin typeface="字魂105号-简雅黑" panose="00000500000000000000" pitchFamily="2" charset="-122"/>
              <a:ea typeface="字魂105号-简雅黑" panose="00000500000000000000" pitchFamily="2" charset="-122"/>
            </a:endParaRPr>
          </a:p>
        </p:txBody>
      </p:sp>
      <p:sp>
        <p:nvSpPr>
          <p:cNvPr id="8" name="TextBox 40"/>
          <p:cNvSpPr txBox="1"/>
          <p:nvPr/>
        </p:nvSpPr>
        <p:spPr>
          <a:xfrm>
            <a:off x="6795770" y="1755775"/>
            <a:ext cx="3622675" cy="1846580"/>
          </a:xfrm>
          <a:prstGeom prst="rect">
            <a:avLst/>
          </a:prstGeom>
          <a:noFill/>
        </p:spPr>
        <p:txBody>
          <a:bodyPr wrap="square" lIns="0" tIns="0" rIns="0" bIns="0" rtlCol="0">
            <a:spAutoFit/>
          </a:bodyPr>
          <a:lstStyle>
            <a:defPPr>
              <a:defRPr lang="zh-CN"/>
            </a:defPPr>
            <a:lvl1pPr algn="just">
              <a:lnSpc>
                <a:spcPts val="1800"/>
              </a:lnSpc>
              <a:spcBef>
                <a:spcPts val="1200"/>
              </a:spcBef>
              <a:defRPr sz="1100">
                <a:solidFill>
                  <a:schemeClr val="tx1">
                    <a:lumMod val="65000"/>
                    <a:lumOff val="35000"/>
                  </a:schemeClr>
                </a:solidFill>
                <a:latin typeface="+mn-ea"/>
              </a:defRPr>
            </a:lvl1pPr>
          </a:lstStyle>
          <a:p>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液位开关通过内置电子探头对水位进行检测，再由芯片对检测到的信号进行处理，当判断到有水时，芯片输出高电平24V或5V等(PNP型），当判断到无水时，芯片输出0V。</a:t>
            </a:r>
            <a:b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br>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The liquid level switch detects the water level through the built-in electronic probe, and then the chip processes the detected signal. When water is detected, the chip outputs high level 24V or 5V (PNP type), and when no water is detected, the chip outputs 0V..</a:t>
            </a:r>
            <a:endPar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12" name="矩形 11"/>
          <p:cNvSpPr/>
          <p:nvPr/>
        </p:nvSpPr>
        <p:spPr>
          <a:xfrm>
            <a:off x="5734903" y="4239722"/>
            <a:ext cx="628319" cy="641949"/>
          </a:xfrm>
          <a:prstGeom prst="rect">
            <a:avLst/>
          </a:prstGeom>
          <a:gradFill>
            <a:gsLst>
              <a:gs pos="0">
                <a:srgbClr val="3988E1"/>
              </a:gs>
              <a:gs pos="100000">
                <a:srgbClr val="0A2C6B"/>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字魂105号-简雅黑" panose="00000500000000000000" pitchFamily="2" charset="-122"/>
                <a:ea typeface="字魂105号-简雅黑" panose="00000500000000000000" pitchFamily="2" charset="-122"/>
              </a:rPr>
              <a:t>02</a:t>
            </a:r>
            <a:endParaRPr lang="zh-CN" altLang="en-US" dirty="0">
              <a:latin typeface="字魂105号-简雅黑" panose="00000500000000000000" pitchFamily="2" charset="-122"/>
              <a:ea typeface="字魂105号-简雅黑" panose="00000500000000000000" pitchFamily="2" charset="-122"/>
            </a:endParaRPr>
          </a:p>
        </p:txBody>
      </p:sp>
      <p:sp>
        <p:nvSpPr>
          <p:cNvPr id="13" name="矩形 12"/>
          <p:cNvSpPr/>
          <p:nvPr/>
        </p:nvSpPr>
        <p:spPr>
          <a:xfrm rot="19920000">
            <a:off x="7099935" y="3893820"/>
            <a:ext cx="1620520" cy="28403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39"/>
          <p:cNvSpPr txBox="1"/>
          <p:nvPr/>
        </p:nvSpPr>
        <p:spPr>
          <a:xfrm>
            <a:off x="1133550" y="4256054"/>
            <a:ext cx="4165600" cy="245745"/>
          </a:xfrm>
          <a:prstGeom prst="rect">
            <a:avLst/>
          </a:prstGeom>
          <a:noFill/>
        </p:spPr>
        <p:txBody>
          <a:bodyPr wrap="none" lIns="0" tIns="0" rIns="0" bIns="0" rtlCol="0">
            <a:spAutoFit/>
          </a:bodyPr>
          <a:lstStyle>
            <a:defPPr>
              <a:defRPr lang="zh-CN"/>
            </a:defPPr>
            <a:lvl1pPr>
              <a:defRPr sz="2000">
                <a:solidFill>
                  <a:schemeClr val="tx1">
                    <a:lumMod val="65000"/>
                    <a:lumOff val="35000"/>
                  </a:schemeClr>
                </a:solidFill>
              </a:defRPr>
            </a:lvl1pPr>
          </a:lstStyle>
          <a:p>
            <a:pPr algn="r"/>
            <a:r>
              <a:rPr lang="zh-CN" sz="1600" dirty="0" smtClean="0">
                <a:latin typeface="字魂105号-简雅黑" panose="00000500000000000000" pitchFamily="2" charset="-122"/>
                <a:ea typeface="字魂105号-简雅黑" panose="00000500000000000000" pitchFamily="2" charset="-122"/>
              </a:rPr>
              <a:t>浮一体式双表头显示液位温度开关传感器</a:t>
            </a:r>
            <a:r>
              <a:rPr lang="en-US" altLang="zh-CN" sz="1600" dirty="0" smtClean="0">
                <a:latin typeface="字魂105号-简雅黑" panose="00000500000000000000" pitchFamily="2" charset="-122"/>
                <a:ea typeface="字魂105号-简雅黑" panose="00000500000000000000" pitchFamily="2" charset="-122"/>
              </a:rPr>
              <a:t>LF60E</a:t>
            </a:r>
            <a:endParaRPr lang="en-US" altLang="zh-CN" sz="1600" dirty="0" smtClean="0">
              <a:latin typeface="字魂105号-简雅黑" panose="00000500000000000000" pitchFamily="2" charset="-122"/>
              <a:ea typeface="字魂105号-简雅黑" panose="00000500000000000000" pitchFamily="2" charset="-122"/>
            </a:endParaRPr>
          </a:p>
        </p:txBody>
      </p:sp>
      <p:sp>
        <p:nvSpPr>
          <p:cNvPr id="15" name="TextBox 40"/>
          <p:cNvSpPr txBox="1"/>
          <p:nvPr/>
        </p:nvSpPr>
        <p:spPr>
          <a:xfrm>
            <a:off x="1036320" y="4575175"/>
            <a:ext cx="4330700" cy="1153795"/>
          </a:xfrm>
          <a:prstGeom prst="rect">
            <a:avLst/>
          </a:prstGeom>
          <a:noFill/>
        </p:spPr>
        <p:txBody>
          <a:bodyPr wrap="square" lIns="0" tIns="0" rIns="0" bIns="0" rtlCol="0">
            <a:spAutoFit/>
          </a:bodyPr>
          <a:lstStyle>
            <a:defPPr>
              <a:defRPr lang="zh-CN"/>
            </a:defPPr>
            <a:lvl1pPr algn="just">
              <a:lnSpc>
                <a:spcPts val="1800"/>
              </a:lnSpc>
              <a:spcBef>
                <a:spcPts val="1200"/>
              </a:spcBef>
              <a:defRPr sz="1100">
                <a:solidFill>
                  <a:schemeClr val="tx1">
                    <a:lumMod val="65000"/>
                    <a:lumOff val="35000"/>
                  </a:schemeClr>
                </a:solidFill>
                <a:latin typeface="+mn-ea"/>
              </a:defRPr>
            </a:lvl1pPr>
          </a:lstStyle>
          <a:p>
            <a:pPr algn="l"/>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高精度传感器进行温度测量，信号由后部处理电路处理后转换为标准工业电信号输出并显示。</a:t>
            </a:r>
            <a:b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br>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High precision sensor for temperature measurement, signal processed by the rear processing circuit into standard industrial electrical signal output and display.</a:t>
            </a:r>
            <a:endPar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20" name="圆角矩形 19"/>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1" name="圆角矩形 20"/>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2" name="文本框 21"/>
          <p:cNvSpPr txBox="1"/>
          <p:nvPr/>
        </p:nvSpPr>
        <p:spPr>
          <a:xfrm>
            <a:off x="1232535" y="271145"/>
            <a:ext cx="2438400" cy="922020"/>
          </a:xfrm>
          <a:prstGeom prst="rect">
            <a:avLst/>
          </a:prstGeom>
          <a:noFill/>
        </p:spPr>
        <p:txBody>
          <a:bodyPr wrap="square" rtlCol="0" anchor="t">
            <a:spAutoFit/>
          </a:bodyPr>
          <a:p>
            <a:pPr algn="dist">
              <a:lnSpc>
                <a:spcPct val="150000"/>
              </a:lnSpc>
            </a:pPr>
            <a:r>
              <a:rPr lang="zh-CN" altLang="en-US" sz="2400" b="1" dirty="0">
                <a:solidFill>
                  <a:schemeClr val="accent5">
                    <a:lumMod val="75000"/>
                  </a:schemeClr>
                </a:solidFill>
                <a:cs typeface="+mn-ea"/>
                <a:sym typeface="+mn-lt"/>
              </a:rPr>
              <a:t>液位主推款</a:t>
            </a:r>
            <a:endParaRPr lang="zh-CN" altLang="en-US" sz="2400" b="1" dirty="0">
              <a:solidFill>
                <a:schemeClr val="accent5">
                  <a:lumMod val="75000"/>
                </a:schemeClr>
              </a:solidFill>
              <a:cs typeface="+mn-ea"/>
              <a:sym typeface="+mn-lt"/>
            </a:endParaRPr>
          </a:p>
          <a:p>
            <a:pPr algn="dist">
              <a:lnSpc>
                <a:spcPct val="150000"/>
              </a:lnSpc>
            </a:pPr>
            <a:r>
              <a:rPr lang="zh-CN" altLang="en-US" sz="1200">
                <a:solidFill>
                  <a:schemeClr val="accent5">
                    <a:lumMod val="75000"/>
                  </a:schemeClr>
                </a:solidFill>
                <a:cs typeface="+mn-ea"/>
                <a:sym typeface="+mn-lt"/>
              </a:rPr>
              <a:t>Liquid level main push model</a:t>
            </a:r>
            <a:endParaRPr lang="zh-CN" altLang="en-US" sz="1200">
              <a:solidFill>
                <a:schemeClr val="accent5">
                  <a:lumMod val="75000"/>
                </a:schemeClr>
              </a:solidFill>
              <a:cs typeface="+mn-ea"/>
              <a:sym typeface="+mn-lt"/>
            </a:endParaRPr>
          </a:p>
        </p:txBody>
      </p:sp>
      <p:grpSp>
        <p:nvGrpSpPr>
          <p:cNvPr id="4" name="组合 3"/>
          <p:cNvGrpSpPr/>
          <p:nvPr/>
        </p:nvGrpSpPr>
        <p:grpSpPr>
          <a:xfrm>
            <a:off x="1422400" y="-309245"/>
            <a:ext cx="4260850" cy="4912360"/>
            <a:chOff x="2240" y="-487"/>
            <a:chExt cx="6710" cy="7736"/>
          </a:xfrm>
        </p:grpSpPr>
        <p:sp>
          <p:nvSpPr>
            <p:cNvPr id="5" name="矩形 4"/>
            <p:cNvSpPr/>
            <p:nvPr/>
          </p:nvSpPr>
          <p:spPr>
            <a:xfrm rot="1620000">
              <a:off x="4704" y="-487"/>
              <a:ext cx="4246" cy="773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_DSC2930"/>
            <p:cNvPicPr>
              <a:picLocks noChangeAspect="1"/>
            </p:cNvPicPr>
            <p:nvPr/>
          </p:nvPicPr>
          <p:blipFill>
            <a:blip r:embed="rId3"/>
            <a:stretch>
              <a:fillRect/>
            </a:stretch>
          </p:blipFill>
          <p:spPr>
            <a:xfrm rot="1560000">
              <a:off x="2240" y="-53"/>
              <a:ext cx="4527" cy="6791"/>
            </a:xfrm>
            <a:prstGeom prst="rect">
              <a:avLst/>
            </a:prstGeom>
          </p:spPr>
        </p:pic>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2"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1"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8" fill="hold" grpId="0" nodeType="withEffect">
                                  <p:stCondLst>
                                    <p:cond delay="125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25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par>
                                <p:cTn id="32" presetID="14" presetClass="entr" presetSubtype="10" fill="hold" grpId="0" nodeType="withEffect">
                                  <p:stCondLst>
                                    <p:cond delay="1250"/>
                                  </p:stCondLst>
                                  <p:childTnLst>
                                    <p:set>
                                      <p:cBhvr>
                                        <p:cTn id="33" dur="2000" fill="hold">
                                          <p:stCondLst>
                                            <p:cond delay="0"/>
                                          </p:stCondLst>
                                        </p:cTn>
                                        <p:tgtEl>
                                          <p:spTgt spid="13"/>
                                        </p:tgtEl>
                                        <p:attrNameLst>
                                          <p:attrName>style.visibility</p:attrName>
                                        </p:attrNameLst>
                                      </p:cBhvr>
                                      <p:to>
                                        <p:strVal val="visible"/>
                                      </p:to>
                                    </p:set>
                                    <p:animEffect transition="in" filter="randombar(horizontal)">
                                      <p:cBhvr>
                                        <p:cTn id="34" dur="2000"/>
                                        <p:tgtEl>
                                          <p:spTgt spid="13"/>
                                        </p:tgtEl>
                                      </p:cBhvr>
                                    </p:animEffect>
                                  </p:childTnLst>
                                </p:cTn>
                              </p:par>
                              <p:par>
                                <p:cTn id="35" presetID="14" presetClass="entr" presetSubtype="10" fill="hold" nodeType="withEffect">
                                  <p:stCondLst>
                                    <p:cond delay="0"/>
                                  </p:stCondLst>
                                  <p:childTnLst>
                                    <p:set>
                                      <p:cBhvr>
                                        <p:cTn id="36" dur="2000" fill="hold">
                                          <p:stCondLst>
                                            <p:cond delay="0"/>
                                          </p:stCondLst>
                                        </p:cTn>
                                        <p:tgtEl>
                                          <p:spTgt spid="4"/>
                                        </p:tgtEl>
                                        <p:attrNameLst>
                                          <p:attrName>style.visibility</p:attrName>
                                        </p:attrNameLst>
                                      </p:cBhvr>
                                      <p:to>
                                        <p:strVal val="visible"/>
                                      </p:to>
                                    </p:set>
                                    <p:animEffect transition="in" filter="randombar(horizontal)">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P spid="12" grpId="0" bldLvl="0" animBg="1"/>
      <p:bldP spid="13" grpId="0" bldLvl="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0" y="0"/>
            <a:ext cx="4218782" cy="6857999"/>
          </a:xfrm>
          <a:custGeom>
            <a:avLst/>
            <a:gdLst>
              <a:gd name="connsiteX0" fmla="*/ 0 w 6489598"/>
              <a:gd name="connsiteY0" fmla="*/ 0 h 6857999"/>
              <a:gd name="connsiteX1" fmla="*/ 5197204 w 6489598"/>
              <a:gd name="connsiteY1" fmla="*/ 0 h 6857999"/>
              <a:gd name="connsiteX2" fmla="*/ 5263362 w 6489598"/>
              <a:gd name="connsiteY2" fmla="*/ 67321 h 6857999"/>
              <a:gd name="connsiteX3" fmla="*/ 6489598 w 6489598"/>
              <a:gd name="connsiteY3" fmla="*/ 3381823 h 6857999"/>
              <a:gd name="connsiteX4" fmla="*/ 5117963 w 6489598"/>
              <a:gd name="connsiteY4" fmla="*/ 6851532 h 6857999"/>
              <a:gd name="connsiteX5" fmla="*/ 5111295 w 6489598"/>
              <a:gd name="connsiteY5" fmla="*/ 6857999 h 6857999"/>
              <a:gd name="connsiteX6" fmla="*/ 0 w 648959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598" h="6857999">
                <a:moveTo>
                  <a:pt x="0" y="0"/>
                </a:moveTo>
                <a:lnTo>
                  <a:pt x="5197204" y="0"/>
                </a:lnTo>
                <a:lnTo>
                  <a:pt x="5263362" y="67321"/>
                </a:lnTo>
                <a:cubicBezTo>
                  <a:pt x="6020994" y="915576"/>
                  <a:pt x="6489598" y="2087430"/>
                  <a:pt x="6489598" y="3381823"/>
                </a:cubicBezTo>
                <a:cubicBezTo>
                  <a:pt x="6489598" y="4757116"/>
                  <a:pt x="5960587" y="5994073"/>
                  <a:pt x="5117963" y="6851532"/>
                </a:cubicBezTo>
                <a:lnTo>
                  <a:pt x="5111295" y="6857999"/>
                </a:lnTo>
                <a:lnTo>
                  <a:pt x="0" y="6857999"/>
                </a:lnTo>
                <a:close/>
              </a:path>
            </a:pathLst>
          </a:custGeom>
          <a:gradFill>
            <a:gsLst>
              <a:gs pos="0">
                <a:srgbClr val="3988E1"/>
              </a:gs>
              <a:gs pos="100000">
                <a:srgbClr val="0A2C6B"/>
              </a:gs>
            </a:gsLst>
            <a:lin ang="5400000" scaled="1"/>
          </a:gra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3356679" y="2624293"/>
            <a:ext cx="6803136" cy="1993388"/>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016500" y="2983230"/>
            <a:ext cx="3314065" cy="845820"/>
          </a:xfrm>
          <a:prstGeom prst="rect">
            <a:avLst/>
          </a:prstGeom>
          <a:noFill/>
          <a:ln>
            <a:noFill/>
          </a:ln>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buFontTx/>
              <a:buNone/>
              <a:defRPr/>
            </a:pPr>
            <a:r>
              <a:rPr lang="zh-CN" altLang="en-US" sz="5500" b="1" dirty="0" smtClean="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rPr>
              <a:t>应用场景</a:t>
            </a:r>
            <a:endParaRPr lang="zh-CN" altLang="en-US" sz="5500" b="1" dirty="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endParaRPr>
          </a:p>
        </p:txBody>
      </p:sp>
      <p:sp>
        <p:nvSpPr>
          <p:cNvPr id="10" name="PA_文本框 57"/>
          <p:cNvSpPr txBox="1"/>
          <p:nvPr>
            <p:custDataLst>
              <p:tags r:id="rId1"/>
            </p:custDataLst>
          </p:nvPr>
        </p:nvSpPr>
        <p:spPr>
          <a:xfrm>
            <a:off x="5016500" y="3903345"/>
            <a:ext cx="2806065" cy="423545"/>
          </a:xfrm>
          <a:prstGeom prst="rect">
            <a:avLst/>
          </a:prstGeom>
          <a:noFill/>
        </p:spPr>
        <p:txBody>
          <a:bodyPr wrap="square" rtlCol="0">
            <a:spAutoFit/>
          </a:bodyPr>
          <a:lstStyle/>
          <a:p>
            <a:pPr algn="dist">
              <a:lnSpc>
                <a:spcPct val="120000"/>
              </a:lnSpc>
            </a:pPr>
            <a:r>
              <a:rPr lang="en-US" altLang="zh-CN">
                <a:solidFill>
                  <a:schemeClr val="tx1">
                    <a:lumMod val="50000"/>
                    <a:lumOff val="50000"/>
                  </a:schemeClr>
                </a:solidFill>
                <a:latin typeface="方正黑体简体" panose="03000509000000000000" pitchFamily="2" charset="-122"/>
                <a:ea typeface="方正黑体简体" panose="03000509000000000000" pitchFamily="2" charset="-122"/>
              </a:rPr>
              <a:t>Application scenarios</a:t>
            </a:r>
            <a:endParaRPr lang="en-US" altLang="zh-CN">
              <a:solidFill>
                <a:schemeClr val="tx1">
                  <a:lumMod val="50000"/>
                  <a:lumOff val="50000"/>
                </a:schemeClr>
              </a:solidFill>
              <a:latin typeface="方正黑体简体" panose="03000509000000000000" pitchFamily="2" charset="-122"/>
              <a:ea typeface="方正黑体简体" panose="03000509000000000000" pitchFamily="2" charset="-122"/>
            </a:endParaRPr>
          </a:p>
        </p:txBody>
      </p:sp>
      <p:grpSp>
        <p:nvGrpSpPr>
          <p:cNvPr id="5" name="组合 4"/>
          <p:cNvGrpSpPr/>
          <p:nvPr/>
        </p:nvGrpSpPr>
        <p:grpSpPr>
          <a:xfrm>
            <a:off x="2636893" y="2774354"/>
            <a:ext cx="1680028" cy="1683498"/>
            <a:chOff x="3707349" y="669875"/>
            <a:chExt cx="1729302" cy="1732873"/>
          </a:xfrm>
          <a:effectLst>
            <a:outerShdw blurRad="254000" dist="63500" dir="2700000" algn="tl" rotWithShape="0">
              <a:prstClr val="black">
                <a:alpha val="30000"/>
              </a:prstClr>
            </a:outerShdw>
          </a:effectLst>
        </p:grpSpPr>
        <p:sp>
          <p:nvSpPr>
            <p:cNvPr id="6" name="Oval 5"/>
            <p:cNvSpPr>
              <a:spLocks noChangeArrowheads="1"/>
            </p:cNvSpPr>
            <p:nvPr/>
          </p:nvSpPr>
          <p:spPr bwMode="auto">
            <a:xfrm>
              <a:off x="3707349" y="669875"/>
              <a:ext cx="1729302" cy="17328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200">
                <a:solidFill>
                  <a:srgbClr val="2A5D74"/>
                </a:solidFill>
                <a:ea typeface="宋体" panose="02010600030101010101" pitchFamily="2" charset="-122"/>
              </a:endParaRPr>
            </a:p>
          </p:txBody>
        </p:sp>
        <p:sp>
          <p:nvSpPr>
            <p:cNvPr id="7" name="Oval 5"/>
            <p:cNvSpPr>
              <a:spLocks noChangeArrowheads="1"/>
            </p:cNvSpPr>
            <p:nvPr/>
          </p:nvSpPr>
          <p:spPr bwMode="auto">
            <a:xfrm>
              <a:off x="3842035" y="804837"/>
              <a:ext cx="1459933" cy="1462948"/>
            </a:xfrm>
            <a:prstGeom prst="ellipse">
              <a:avLst/>
            </a:prstGeom>
            <a:gradFill>
              <a:gsLst>
                <a:gs pos="0">
                  <a:srgbClr val="3988E1"/>
                </a:gs>
                <a:gs pos="100000">
                  <a:srgbClr val="0A2C6B"/>
                </a:gs>
              </a:gsLst>
              <a:lin ang="2700000" scaled="0"/>
            </a:gradFill>
            <a:ln>
              <a:noFill/>
            </a:ln>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en-US" altLang="zh-CN" sz="5400" dirty="0">
                  <a:solidFill>
                    <a:schemeClr val="bg1"/>
                  </a:solidFill>
                  <a:latin typeface="字魂105号-简雅黑" panose="00000500000000000000" pitchFamily="2" charset="-122"/>
                  <a:ea typeface="宋体" panose="02010600030101010101" pitchFamily="2" charset="-122"/>
                </a:rPr>
                <a:t>03</a:t>
              </a:r>
              <a:endParaRPr lang="zh-CN" altLang="en-US" sz="5400" dirty="0">
                <a:solidFill>
                  <a:schemeClr val="bg1"/>
                </a:solidFill>
                <a:latin typeface="字魂105号-简雅黑" panose="00000500000000000000" pitchFamily="2" charset="-122"/>
                <a:ea typeface="宋体" panose="02010600030101010101" pitchFamily="2" charset="-122"/>
              </a:endParaRPr>
            </a:p>
          </p:txBody>
        </p:sp>
      </p:grpSp>
    </p:spTree>
  </p:cSld>
  <p:clrMapOvr>
    <a:masterClrMapping/>
  </p:clrMapOvr>
  <p:transition spd="slow" advClick="0" advTm="0">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14:presetBounceEnd="40000">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14:bounceEnd="40000">
                                          <p:cBhvr additive="base">
                                            <p:cTn id="10" dur="75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11" dur="750" fill="hold"/>
                                            <p:tgtEl>
                                              <p:spTgt spid="22"/>
                                            </p:tgtEl>
                                            <p:attrNameLst>
                                              <p:attrName>ppt_y</p:attrName>
                                            </p:attrNameLst>
                                          </p:cBhvr>
                                          <p:tavLst>
                                            <p:tav tm="0">
                                              <p:val>
                                                <p:strVal val="#ppt_y"/>
                                              </p:val>
                                            </p:tav>
                                            <p:tav tm="100000">
                                              <p:val>
                                                <p:strVal val="#ppt_y"/>
                                              </p:val>
                                            </p:tav>
                                          </p:tavLst>
                                        </p:anim>
                                      </p:childTnLst>
                                    </p:cTn>
                                  </p:par>
                                  <p:par>
                                    <p:cTn id="12" presetID="53" presetClass="entr" presetSubtype="16"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41" presetClass="entr" presetSubtype="0" fill="hold" grpId="0" nodeType="withEffect">
                                      <p:stCondLst>
                                        <p:cond delay="7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par>
                                    <p:cTn id="24" presetID="41" presetClass="entr" presetSubtype="0" fill="hold" grpId="0" nodeType="withEffect">
                                      <p:stCondLst>
                                        <p:cond delay="500"/>
                                      </p:stCondLst>
                                      <p:iterate type="lt">
                                        <p:tmPct val="10000"/>
                                      </p:iterate>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750" fill="hold"/>
                                            <p:tgtEl>
                                              <p:spTgt spid="22"/>
                                            </p:tgtEl>
                                            <p:attrNameLst>
                                              <p:attrName>ppt_x</p:attrName>
                                            </p:attrNameLst>
                                          </p:cBhvr>
                                          <p:tavLst>
                                            <p:tav tm="0">
                                              <p:val>
                                                <p:strVal val="1+#ppt_w/2"/>
                                              </p:val>
                                            </p:tav>
                                            <p:tav tm="100000">
                                              <p:val>
                                                <p:strVal val="#ppt_x"/>
                                              </p:val>
                                            </p:tav>
                                          </p:tavLst>
                                        </p:anim>
                                        <p:anim calcmode="lin" valueType="num">
                                          <p:cBhvr additive="base">
                                            <p:cTn id="11" dur="750" fill="hold"/>
                                            <p:tgtEl>
                                              <p:spTgt spid="22"/>
                                            </p:tgtEl>
                                            <p:attrNameLst>
                                              <p:attrName>ppt_y</p:attrName>
                                            </p:attrNameLst>
                                          </p:cBhvr>
                                          <p:tavLst>
                                            <p:tav tm="0">
                                              <p:val>
                                                <p:strVal val="#ppt_y"/>
                                              </p:val>
                                            </p:tav>
                                            <p:tav tm="100000">
                                              <p:val>
                                                <p:strVal val="#ppt_y"/>
                                              </p:val>
                                            </p:tav>
                                          </p:tavLst>
                                        </p:anim>
                                      </p:childTnLst>
                                    </p:cTn>
                                  </p:par>
                                  <p:par>
                                    <p:cTn id="12" presetID="53" presetClass="entr" presetSubtype="16"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41" presetClass="entr" presetSubtype="0" fill="hold" grpId="0" nodeType="withEffect">
                                      <p:stCondLst>
                                        <p:cond delay="7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par>
                                    <p:cTn id="24" presetID="41" presetClass="entr" presetSubtype="0" fill="hold" grpId="0" nodeType="withEffect">
                                      <p:stCondLst>
                                        <p:cond delay="500"/>
                                      </p:stCondLst>
                                      <p:iterate type="lt">
                                        <p:tmPct val="10000"/>
                                      </p:iterate>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3" name="矩形 2"/>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 name="矩形 4"/>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6" name="矩形 15"/>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7" name="文本框 6"/>
          <p:cNvSpPr txBox="1"/>
          <p:nvPr/>
        </p:nvSpPr>
        <p:spPr>
          <a:xfrm>
            <a:off x="1240790" y="274320"/>
            <a:ext cx="2536190" cy="922020"/>
          </a:xfrm>
          <a:prstGeom prst="rect">
            <a:avLst/>
          </a:prstGeom>
          <a:noFill/>
        </p:spPr>
        <p:txBody>
          <a:bodyPr wrap="square" rtlCol="0" anchor="t">
            <a:spAutoFit/>
          </a:bodyPr>
          <a:p>
            <a:pPr algn="dist">
              <a:lnSpc>
                <a:spcPct val="150000"/>
              </a:lnSpc>
            </a:pPr>
            <a:r>
              <a:rPr lang="zh-CN" altLang="en-US" sz="2400" b="1">
                <a:solidFill>
                  <a:schemeClr val="accent5">
                    <a:lumMod val="75000"/>
                  </a:schemeClr>
                </a:solidFill>
                <a:cs typeface="+mn-ea"/>
                <a:sym typeface="+mn-lt"/>
              </a:rPr>
              <a:t>应用场景</a:t>
            </a:r>
            <a:endParaRPr lang="zh-CN" altLang="en-US" sz="2400" b="1">
              <a:solidFill>
                <a:schemeClr val="accent5">
                  <a:lumMod val="75000"/>
                </a:schemeClr>
              </a:solidFill>
              <a:cs typeface="+mn-ea"/>
              <a:sym typeface="+mn-lt"/>
            </a:endParaRPr>
          </a:p>
          <a:p>
            <a:pPr algn="dist">
              <a:lnSpc>
                <a:spcPct val="150000"/>
              </a:lnSpc>
            </a:pPr>
            <a:r>
              <a:rPr sz="1200">
                <a:solidFill>
                  <a:schemeClr val="accent5">
                    <a:lumMod val="75000"/>
                  </a:schemeClr>
                </a:solidFill>
                <a:cs typeface="+mn-ea"/>
                <a:sym typeface="+mn-lt"/>
              </a:rPr>
              <a:t>Application scenarios</a:t>
            </a:r>
            <a:endParaRPr sz="1200">
              <a:solidFill>
                <a:schemeClr val="accent5">
                  <a:lumMod val="75000"/>
                </a:schemeClr>
              </a:solidFill>
              <a:cs typeface="+mn-ea"/>
              <a:sym typeface="+mn-lt"/>
            </a:endParaRPr>
          </a:p>
        </p:txBody>
      </p:sp>
      <p:sp>
        <p:nvSpPr>
          <p:cNvPr id="17" name="圆角矩形 16"/>
          <p:cNvSpPr/>
          <p:nvPr/>
        </p:nvSpPr>
        <p:spPr>
          <a:xfrm rot="18960000">
            <a:off x="2493158" y="2824416"/>
            <a:ext cx="1670332" cy="1670330"/>
          </a:xfrm>
          <a:prstGeom prst="roundRect">
            <a:avLst>
              <a:gd name="adj" fmla="val 6808"/>
            </a:avLst>
          </a:prstGeom>
          <a:blipFill rotWithShape="1">
            <a:blip r:embed="rId1"/>
            <a:stretch>
              <a:fillRect/>
            </a:stretch>
          </a:blipFill>
          <a:ln w="38100">
            <a:solidFill>
              <a:schemeClr val="bg1"/>
            </a:solid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400" dirty="0">
              <a:solidFill>
                <a:srgbClr val="FEFABC"/>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8" name="圆角矩形 17"/>
          <p:cNvSpPr/>
          <p:nvPr/>
        </p:nvSpPr>
        <p:spPr>
          <a:xfrm rot="18900000">
            <a:off x="4366410" y="2824416"/>
            <a:ext cx="1670332" cy="1670330"/>
          </a:xfrm>
          <a:prstGeom prst="roundRect">
            <a:avLst>
              <a:gd name="adj" fmla="val 6808"/>
            </a:avLst>
          </a:prstGeom>
          <a:blipFill rotWithShape="1">
            <a:blip r:embed="rId2"/>
            <a:stretch>
              <a:fillRect/>
            </a:stretch>
          </a:blipFill>
          <a:ln w="38100">
            <a:solidFill>
              <a:schemeClr val="bg1"/>
            </a:solid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400" dirty="0">
              <a:solidFill>
                <a:srgbClr val="FEFABC"/>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1" name="圆角矩形 20"/>
          <p:cNvSpPr/>
          <p:nvPr/>
        </p:nvSpPr>
        <p:spPr>
          <a:xfrm rot="18900000">
            <a:off x="6239662" y="2824417"/>
            <a:ext cx="1670332" cy="1670330"/>
          </a:xfrm>
          <a:prstGeom prst="roundRect">
            <a:avLst>
              <a:gd name="adj" fmla="val 6808"/>
            </a:avLst>
          </a:prstGeom>
          <a:blipFill rotWithShape="1">
            <a:blip r:embed="rId3"/>
            <a:stretch>
              <a:fillRect/>
            </a:stretch>
          </a:blipFill>
          <a:ln w="38100">
            <a:solidFill>
              <a:schemeClr val="bg1"/>
            </a:solid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400" dirty="0">
              <a:solidFill>
                <a:srgbClr val="FEFABC"/>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2" name="圆角矩形 21"/>
          <p:cNvSpPr/>
          <p:nvPr/>
        </p:nvSpPr>
        <p:spPr>
          <a:xfrm rot="18900000">
            <a:off x="8112914" y="2824418"/>
            <a:ext cx="1670332" cy="1670330"/>
          </a:xfrm>
          <a:prstGeom prst="roundRect">
            <a:avLst>
              <a:gd name="adj" fmla="val 6808"/>
            </a:avLst>
          </a:prstGeom>
          <a:blipFill rotWithShape="1">
            <a:blip r:embed="rId4"/>
            <a:stretch>
              <a:fillRect/>
            </a:stretch>
          </a:blipFill>
          <a:ln w="38100">
            <a:solidFill>
              <a:schemeClr val="bg1"/>
            </a:solid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400" dirty="0">
              <a:solidFill>
                <a:srgbClr val="FEFABC"/>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3" name="圆角矩形 22"/>
          <p:cNvSpPr/>
          <p:nvPr/>
        </p:nvSpPr>
        <p:spPr>
          <a:xfrm rot="18900000">
            <a:off x="3359150" y="4445635"/>
            <a:ext cx="1131570" cy="240030"/>
          </a:xfrm>
          <a:prstGeom prst="roundRect">
            <a:avLst/>
          </a:prstGeom>
          <a:solidFill>
            <a:srgbClr val="C00000"/>
          </a:solidFill>
          <a:ln>
            <a:noFill/>
          </a:ln>
        </p:spPr>
        <p:txBody>
          <a:bodyPr vert="horz" wrap="square" lIns="91440" tIns="45720" rIns="91440" bIns="45720" numCol="1" anchor="ctr" anchorCtr="0" compatLnSpc="1"/>
          <a:p>
            <a:pPr algn="ctr"/>
            <a:r>
              <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rPr>
              <a:t>齿轮现场应用</a:t>
            </a:r>
            <a:endPar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8" name="圆角矩形 27"/>
          <p:cNvSpPr/>
          <p:nvPr/>
        </p:nvSpPr>
        <p:spPr>
          <a:xfrm rot="2700000">
            <a:off x="5222875" y="2626360"/>
            <a:ext cx="1136015" cy="240030"/>
          </a:xfrm>
          <a:prstGeom prst="roundRect">
            <a:avLst/>
          </a:prstGeom>
          <a:solidFill>
            <a:schemeClr val="tx1">
              <a:lumMod val="75000"/>
              <a:lumOff val="25000"/>
            </a:schemeClr>
          </a:solidFill>
          <a:ln>
            <a:noFill/>
          </a:ln>
        </p:spPr>
        <p:txBody>
          <a:bodyPr vert="horz" wrap="square" lIns="91440" tIns="45720" rIns="91440" bIns="45720" numCol="1" anchor="ctr" anchorCtr="0" compatLnSpc="1"/>
          <a:p>
            <a:pPr algn="ctr"/>
            <a:r>
              <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rPr>
              <a:t>叶轮应用现场</a:t>
            </a:r>
            <a:endPar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9" name="圆角矩形 28"/>
          <p:cNvSpPr/>
          <p:nvPr/>
        </p:nvSpPr>
        <p:spPr>
          <a:xfrm rot="18900000">
            <a:off x="7084060" y="4423410"/>
            <a:ext cx="1195070" cy="240030"/>
          </a:xfrm>
          <a:prstGeom prst="roundRect">
            <a:avLst/>
          </a:prstGeom>
          <a:solidFill>
            <a:srgbClr val="C00000"/>
          </a:solidFill>
          <a:ln>
            <a:noFill/>
          </a:ln>
        </p:spPr>
        <p:txBody>
          <a:bodyPr vert="horz" wrap="square" lIns="91440" tIns="45720" rIns="91440" bIns="45720" numCol="1" anchor="ctr" anchorCtr="0" compatLnSpc="1"/>
          <a:p>
            <a:pPr algn="ctr"/>
            <a:r>
              <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rPr>
              <a:t>液位应用现场</a:t>
            </a:r>
            <a:endPar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30" name="圆角矩形 29"/>
          <p:cNvSpPr/>
          <p:nvPr/>
        </p:nvSpPr>
        <p:spPr>
          <a:xfrm rot="2700000">
            <a:off x="8933180" y="2729865"/>
            <a:ext cx="1428750" cy="240030"/>
          </a:xfrm>
          <a:prstGeom prst="roundRect">
            <a:avLst/>
          </a:prstGeom>
          <a:solidFill>
            <a:schemeClr val="tx1">
              <a:lumMod val="75000"/>
              <a:lumOff val="25000"/>
            </a:schemeClr>
          </a:solidFill>
          <a:ln>
            <a:noFill/>
          </a:ln>
        </p:spPr>
        <p:txBody>
          <a:bodyPr vert="horz" wrap="square" lIns="91440" tIns="45720" rIns="91440" bIns="45720" numCol="1" anchor="ctr" anchorCtr="0" compatLnSpc="1"/>
          <a:p>
            <a:pPr algn="ctr"/>
            <a:r>
              <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rPr>
              <a:t>流量开关应用现场</a:t>
            </a:r>
            <a:endParaRPr lang="zh-CN" altLang="en-US" sz="12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1000" fill="hold"/>
                                        <p:tgtEl>
                                          <p:spTgt spid="29"/>
                                        </p:tgtEl>
                                        <p:attrNameLst>
                                          <p:attrName>ppt_x</p:attrName>
                                        </p:attrNameLst>
                                      </p:cBhvr>
                                      <p:tavLst>
                                        <p:tav tm="0">
                                          <p:val>
                                            <p:strVal val="#ppt_x"/>
                                          </p:val>
                                        </p:tav>
                                        <p:tav tm="100000">
                                          <p:val>
                                            <p:strVal val="#ppt_x"/>
                                          </p:val>
                                        </p:tav>
                                      </p:tavLst>
                                    </p:anim>
                                    <p:anim calcmode="lin" valueType="num">
                                      <p:cBhvr additive="base">
                                        <p:cTn id="32" dur="10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1000" fill="hold"/>
                                        <p:tgtEl>
                                          <p:spTgt spid="30"/>
                                        </p:tgtEl>
                                        <p:attrNameLst>
                                          <p:attrName>ppt_x</p:attrName>
                                        </p:attrNameLst>
                                      </p:cBhvr>
                                      <p:tavLst>
                                        <p:tav tm="0">
                                          <p:val>
                                            <p:strVal val="#ppt_x"/>
                                          </p:val>
                                        </p:tav>
                                        <p:tav tm="100000">
                                          <p:val>
                                            <p:strVal val="#ppt_x"/>
                                          </p:val>
                                        </p:tav>
                                      </p:tavLst>
                                    </p:anim>
                                    <p:anim calcmode="lin" valueType="num">
                                      <p:cBhvr additive="base">
                                        <p:cTn id="36"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21" grpId="0" bldLvl="0" animBg="1"/>
      <p:bldP spid="22" grpId="0" bldLvl="0" animBg="1"/>
      <p:bldP spid="23" grpId="0" bldLvl="0" animBg="1"/>
      <p:bldP spid="28" grpId="0" bldLvl="0" animBg="1"/>
      <p:bldP spid="29" grpId="0" bldLvl="0" animBg="1"/>
      <p:bldP spid="3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0" y="0"/>
            <a:ext cx="4218782" cy="6857999"/>
          </a:xfrm>
          <a:custGeom>
            <a:avLst/>
            <a:gdLst>
              <a:gd name="connsiteX0" fmla="*/ 0 w 6489598"/>
              <a:gd name="connsiteY0" fmla="*/ 0 h 6857999"/>
              <a:gd name="connsiteX1" fmla="*/ 5197204 w 6489598"/>
              <a:gd name="connsiteY1" fmla="*/ 0 h 6857999"/>
              <a:gd name="connsiteX2" fmla="*/ 5263362 w 6489598"/>
              <a:gd name="connsiteY2" fmla="*/ 67321 h 6857999"/>
              <a:gd name="connsiteX3" fmla="*/ 6489598 w 6489598"/>
              <a:gd name="connsiteY3" fmla="*/ 3381823 h 6857999"/>
              <a:gd name="connsiteX4" fmla="*/ 5117963 w 6489598"/>
              <a:gd name="connsiteY4" fmla="*/ 6851532 h 6857999"/>
              <a:gd name="connsiteX5" fmla="*/ 5111295 w 6489598"/>
              <a:gd name="connsiteY5" fmla="*/ 6857999 h 6857999"/>
              <a:gd name="connsiteX6" fmla="*/ 0 w 648959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598" h="6857999">
                <a:moveTo>
                  <a:pt x="0" y="0"/>
                </a:moveTo>
                <a:lnTo>
                  <a:pt x="5197204" y="0"/>
                </a:lnTo>
                <a:lnTo>
                  <a:pt x="5263362" y="67321"/>
                </a:lnTo>
                <a:cubicBezTo>
                  <a:pt x="6020994" y="915576"/>
                  <a:pt x="6489598" y="2087430"/>
                  <a:pt x="6489598" y="3381823"/>
                </a:cubicBezTo>
                <a:cubicBezTo>
                  <a:pt x="6489598" y="4757116"/>
                  <a:pt x="5960587" y="5994073"/>
                  <a:pt x="5117963" y="6851532"/>
                </a:cubicBezTo>
                <a:lnTo>
                  <a:pt x="5111295" y="6857999"/>
                </a:lnTo>
                <a:lnTo>
                  <a:pt x="0" y="6857999"/>
                </a:lnTo>
                <a:close/>
              </a:path>
            </a:pathLst>
          </a:custGeom>
          <a:gradFill>
            <a:gsLst>
              <a:gs pos="0">
                <a:srgbClr val="3988E1"/>
              </a:gs>
              <a:gs pos="100000">
                <a:srgbClr val="0A2C6B"/>
              </a:gs>
            </a:gsLst>
            <a:lin ang="5400000" scaled="1"/>
          </a:gra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3356679" y="2624293"/>
            <a:ext cx="6803136" cy="1993388"/>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016500" y="2983230"/>
            <a:ext cx="4240530" cy="845820"/>
          </a:xfrm>
          <a:prstGeom prst="rect">
            <a:avLst/>
          </a:prstGeom>
          <a:noFill/>
          <a:ln>
            <a:noFill/>
          </a:ln>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buFontTx/>
              <a:buNone/>
              <a:defRPr/>
            </a:pPr>
            <a:r>
              <a:rPr lang="zh-CN" altLang="en-US" sz="5500" b="1" dirty="0" smtClean="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rPr>
              <a:t>我们的优势</a:t>
            </a:r>
            <a:endParaRPr lang="zh-CN" altLang="en-US" sz="5500" b="1" dirty="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endParaRPr>
          </a:p>
        </p:txBody>
      </p:sp>
      <p:sp>
        <p:nvSpPr>
          <p:cNvPr id="10" name="PA_文本框 57"/>
          <p:cNvSpPr txBox="1"/>
          <p:nvPr>
            <p:custDataLst>
              <p:tags r:id="rId1"/>
            </p:custDataLst>
          </p:nvPr>
        </p:nvSpPr>
        <p:spPr>
          <a:xfrm>
            <a:off x="5016500" y="3903345"/>
            <a:ext cx="3123565" cy="423545"/>
          </a:xfrm>
          <a:prstGeom prst="rect">
            <a:avLst/>
          </a:prstGeom>
          <a:noFill/>
        </p:spPr>
        <p:txBody>
          <a:bodyPr wrap="square" rtlCol="0">
            <a:spAutoFit/>
          </a:bodyPr>
          <a:lstStyle/>
          <a:p>
            <a:pPr algn="dist">
              <a:lnSpc>
                <a:spcPct val="120000"/>
              </a:lnSpc>
            </a:pPr>
            <a:r>
              <a:rPr lang="en-US" altLang="zh-CN">
                <a:solidFill>
                  <a:schemeClr val="tx1">
                    <a:lumMod val="50000"/>
                    <a:lumOff val="50000"/>
                  </a:schemeClr>
                </a:solidFill>
                <a:latin typeface="方正黑体简体" panose="03000509000000000000" pitchFamily="2" charset="-122"/>
                <a:ea typeface="方正黑体简体" panose="03000509000000000000" pitchFamily="2" charset="-122"/>
              </a:rPr>
              <a:t>Our advantages</a:t>
            </a:r>
            <a:endParaRPr lang="en-US" altLang="zh-CN">
              <a:solidFill>
                <a:schemeClr val="tx1">
                  <a:lumMod val="50000"/>
                  <a:lumOff val="50000"/>
                </a:schemeClr>
              </a:solidFill>
              <a:latin typeface="方正黑体简体" panose="03000509000000000000" pitchFamily="2" charset="-122"/>
              <a:ea typeface="方正黑体简体" panose="03000509000000000000" pitchFamily="2" charset="-122"/>
            </a:endParaRPr>
          </a:p>
        </p:txBody>
      </p:sp>
      <p:grpSp>
        <p:nvGrpSpPr>
          <p:cNvPr id="5" name="组合 4"/>
          <p:cNvGrpSpPr/>
          <p:nvPr/>
        </p:nvGrpSpPr>
        <p:grpSpPr>
          <a:xfrm>
            <a:off x="2636893" y="2774354"/>
            <a:ext cx="1680028" cy="1683498"/>
            <a:chOff x="3707349" y="669875"/>
            <a:chExt cx="1729302" cy="1732873"/>
          </a:xfrm>
          <a:effectLst>
            <a:outerShdw blurRad="254000" dist="63500" dir="2700000" algn="tl" rotWithShape="0">
              <a:prstClr val="black">
                <a:alpha val="30000"/>
              </a:prstClr>
            </a:outerShdw>
          </a:effectLst>
        </p:grpSpPr>
        <p:sp>
          <p:nvSpPr>
            <p:cNvPr id="6" name="Oval 5"/>
            <p:cNvSpPr>
              <a:spLocks noChangeArrowheads="1"/>
            </p:cNvSpPr>
            <p:nvPr/>
          </p:nvSpPr>
          <p:spPr bwMode="auto">
            <a:xfrm>
              <a:off x="3707349" y="669875"/>
              <a:ext cx="1729302" cy="17328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200">
                <a:solidFill>
                  <a:srgbClr val="2A5D74"/>
                </a:solidFill>
                <a:ea typeface="宋体" panose="02010600030101010101" pitchFamily="2" charset="-122"/>
              </a:endParaRPr>
            </a:p>
          </p:txBody>
        </p:sp>
        <p:sp>
          <p:nvSpPr>
            <p:cNvPr id="7" name="Oval 5"/>
            <p:cNvSpPr>
              <a:spLocks noChangeArrowheads="1"/>
            </p:cNvSpPr>
            <p:nvPr/>
          </p:nvSpPr>
          <p:spPr bwMode="auto">
            <a:xfrm>
              <a:off x="3842035" y="804837"/>
              <a:ext cx="1459933" cy="1462948"/>
            </a:xfrm>
            <a:prstGeom prst="ellipse">
              <a:avLst/>
            </a:prstGeom>
            <a:gradFill>
              <a:gsLst>
                <a:gs pos="0">
                  <a:srgbClr val="3988E1"/>
                </a:gs>
                <a:gs pos="100000">
                  <a:srgbClr val="0A2C6B"/>
                </a:gs>
              </a:gsLst>
              <a:lin ang="2700000" scaled="0"/>
            </a:gradFill>
            <a:ln>
              <a:noFill/>
            </a:ln>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en-US" altLang="zh-CN" sz="5400" dirty="0">
                  <a:solidFill>
                    <a:schemeClr val="bg1"/>
                  </a:solidFill>
                  <a:latin typeface="字魂105号-简雅黑" panose="00000500000000000000" pitchFamily="2" charset="-122"/>
                  <a:ea typeface="宋体" panose="02010600030101010101" pitchFamily="2" charset="-122"/>
                </a:rPr>
                <a:t>04</a:t>
              </a:r>
              <a:endParaRPr lang="zh-CN" altLang="en-US" sz="5400" dirty="0">
                <a:solidFill>
                  <a:schemeClr val="bg1"/>
                </a:solidFill>
                <a:latin typeface="字魂105号-简雅黑" panose="00000500000000000000" pitchFamily="2" charset="-122"/>
                <a:ea typeface="宋体" panose="02010600030101010101" pitchFamily="2" charset="-122"/>
              </a:endParaRPr>
            </a:p>
          </p:txBody>
        </p:sp>
      </p:grpSp>
    </p:spTree>
  </p:cSld>
  <p:clrMapOvr>
    <a:masterClrMapping/>
  </p:clrMapOvr>
  <p:transition spd="slow" advClick="0" advTm="0">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14:presetBounceEnd="40000">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14:bounceEnd="40000">
                                          <p:cBhvr additive="base">
                                            <p:cTn id="10" dur="75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11" dur="750" fill="hold"/>
                                            <p:tgtEl>
                                              <p:spTgt spid="22"/>
                                            </p:tgtEl>
                                            <p:attrNameLst>
                                              <p:attrName>ppt_y</p:attrName>
                                            </p:attrNameLst>
                                          </p:cBhvr>
                                          <p:tavLst>
                                            <p:tav tm="0">
                                              <p:val>
                                                <p:strVal val="#ppt_y"/>
                                              </p:val>
                                            </p:tav>
                                            <p:tav tm="100000">
                                              <p:val>
                                                <p:strVal val="#ppt_y"/>
                                              </p:val>
                                            </p:tav>
                                          </p:tavLst>
                                        </p:anim>
                                      </p:childTnLst>
                                    </p:cTn>
                                  </p:par>
                                  <p:par>
                                    <p:cTn id="12" presetID="53" presetClass="entr" presetSubtype="16"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41" presetClass="entr" presetSubtype="0" fill="hold" grpId="0" nodeType="withEffect">
                                      <p:stCondLst>
                                        <p:cond delay="7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par>
                                    <p:cTn id="24" presetID="41" presetClass="entr" presetSubtype="0" fill="hold" grpId="0" nodeType="withEffect">
                                      <p:stCondLst>
                                        <p:cond delay="500"/>
                                      </p:stCondLst>
                                      <p:iterate type="lt">
                                        <p:tmPct val="10000"/>
                                      </p:iterate>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750" fill="hold"/>
                                            <p:tgtEl>
                                              <p:spTgt spid="22"/>
                                            </p:tgtEl>
                                            <p:attrNameLst>
                                              <p:attrName>ppt_x</p:attrName>
                                            </p:attrNameLst>
                                          </p:cBhvr>
                                          <p:tavLst>
                                            <p:tav tm="0">
                                              <p:val>
                                                <p:strVal val="1+#ppt_w/2"/>
                                              </p:val>
                                            </p:tav>
                                            <p:tav tm="100000">
                                              <p:val>
                                                <p:strVal val="#ppt_x"/>
                                              </p:val>
                                            </p:tav>
                                          </p:tavLst>
                                        </p:anim>
                                        <p:anim calcmode="lin" valueType="num">
                                          <p:cBhvr additive="base">
                                            <p:cTn id="11" dur="750" fill="hold"/>
                                            <p:tgtEl>
                                              <p:spTgt spid="22"/>
                                            </p:tgtEl>
                                            <p:attrNameLst>
                                              <p:attrName>ppt_y</p:attrName>
                                            </p:attrNameLst>
                                          </p:cBhvr>
                                          <p:tavLst>
                                            <p:tav tm="0">
                                              <p:val>
                                                <p:strVal val="#ppt_y"/>
                                              </p:val>
                                            </p:tav>
                                            <p:tav tm="100000">
                                              <p:val>
                                                <p:strVal val="#ppt_y"/>
                                              </p:val>
                                            </p:tav>
                                          </p:tavLst>
                                        </p:anim>
                                      </p:childTnLst>
                                    </p:cTn>
                                  </p:par>
                                  <p:par>
                                    <p:cTn id="12" presetID="53" presetClass="entr" presetSubtype="16"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41" presetClass="entr" presetSubtype="0" fill="hold" grpId="0" nodeType="withEffect">
                                      <p:stCondLst>
                                        <p:cond delay="7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par>
                                    <p:cTn id="24" presetID="41" presetClass="entr" presetSubtype="0" fill="hold" grpId="0" nodeType="withEffect">
                                      <p:stCondLst>
                                        <p:cond delay="500"/>
                                      </p:stCondLst>
                                      <p:iterate type="lt">
                                        <p:tmPct val="10000"/>
                                      </p:iterate>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3" name="矩形 2"/>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 name="矩形 4"/>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6" name="矩形 5"/>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sp>
        <p:nvSpPr>
          <p:cNvPr id="4" name="文本框 3"/>
          <p:cNvSpPr txBox="1"/>
          <p:nvPr/>
        </p:nvSpPr>
        <p:spPr>
          <a:xfrm>
            <a:off x="1852071" y="0"/>
            <a:ext cx="2683748" cy="6447919"/>
          </a:xfrm>
          <a:prstGeom prst="rect">
            <a:avLst/>
          </a:prstGeom>
          <a:noFill/>
        </p:spPr>
        <p:txBody>
          <a:bodyPr wrap="none" rtlCol="0">
            <a:spAutoFit/>
          </a:bodyPr>
          <a:lstStyle/>
          <a:p>
            <a:r>
              <a:rPr lang="en-US" altLang="zh-CN" sz="41300" i="1" dirty="0" smtClean="0">
                <a:blipFill>
                  <a:blip r:embed="rId1"/>
                  <a:stretch>
                    <a:fillRect l="-28322" r="-28322"/>
                  </a:stretch>
                </a:blipFill>
                <a:effectLst>
                  <a:outerShdw blurRad="101600" dist="38100" dir="2700000" algn="tl">
                    <a:srgbClr val="000000">
                      <a:alpha val="40000"/>
                    </a:srgbClr>
                  </a:outerShdw>
                </a:effectLst>
                <a:latin typeface="字魂45号-冰宇雅宋" panose="00000500000000000000" pitchFamily="2" charset="-122"/>
                <a:ea typeface="字魂45号-冰宇雅宋" panose="00000500000000000000" pitchFamily="2" charset="-122"/>
              </a:rPr>
              <a:t>S</a:t>
            </a:r>
            <a:endParaRPr lang="zh-CN" altLang="en-US" sz="41300" i="1" dirty="0">
              <a:blipFill>
                <a:blip r:embed="rId1"/>
                <a:stretch>
                  <a:fillRect l="-28322" r="-28322"/>
                </a:stretch>
              </a:blipFill>
              <a:effectLst>
                <a:outerShdw blurRad="101600" dist="38100" dir="2700000" algn="tl">
                  <a:srgbClr val="000000">
                    <a:alpha val="40000"/>
                  </a:srgbClr>
                </a:outerShdw>
              </a:effectLst>
              <a:latin typeface="字魂45号-冰宇雅宋" panose="00000500000000000000" pitchFamily="2" charset="-122"/>
              <a:ea typeface="字魂45号-冰宇雅宋" panose="00000500000000000000" pitchFamily="2" charset="-122"/>
            </a:endParaRPr>
          </a:p>
        </p:txBody>
      </p:sp>
      <p:sp>
        <p:nvSpPr>
          <p:cNvPr id="8" name="矩形 7"/>
          <p:cNvSpPr/>
          <p:nvPr/>
        </p:nvSpPr>
        <p:spPr>
          <a:xfrm>
            <a:off x="5934405" y="1781906"/>
            <a:ext cx="1980029" cy="523220"/>
          </a:xfrm>
          <a:prstGeom prst="rect">
            <a:avLst/>
          </a:prstGeom>
        </p:spPr>
        <p:txBody>
          <a:bodyPr wrap="none">
            <a:spAutoFit/>
          </a:bodyPr>
          <a:lstStyle/>
          <a:p>
            <a:r>
              <a:rPr lang="zh-CN" altLang="en-US" sz="2800" b="1" dirty="0" smtClean="0">
                <a:solidFill>
                  <a:schemeClr val="tx1">
                    <a:lumMod val="85000"/>
                    <a:lumOff val="15000"/>
                  </a:schemeClr>
                </a:solidFill>
                <a:latin typeface="字魂105号-简雅黑" panose="00000500000000000000" pitchFamily="2" charset="-122"/>
                <a:ea typeface="字魂105号-简雅黑" panose="00000500000000000000" pitchFamily="2" charset="-122"/>
              </a:rPr>
              <a:t>我们的</a:t>
            </a:r>
            <a:r>
              <a:rPr lang="zh-CN" altLang="en-US" sz="2800" b="1" dirty="0" smtClean="0">
                <a:gradFill>
                  <a:gsLst>
                    <a:gs pos="0">
                      <a:srgbClr val="3988E1"/>
                    </a:gs>
                    <a:gs pos="100000">
                      <a:srgbClr val="0A2C6B"/>
                    </a:gs>
                  </a:gsLst>
                  <a:lin ang="5400000" scaled="1"/>
                </a:gradFill>
                <a:latin typeface="字魂105号-简雅黑" panose="00000500000000000000" pitchFamily="2" charset="-122"/>
                <a:ea typeface="字魂105号-简雅黑" panose="00000500000000000000" pitchFamily="2" charset="-122"/>
              </a:rPr>
              <a:t>优势</a:t>
            </a:r>
            <a:endParaRPr lang="zh-CN" altLang="en-US" sz="2800" b="1" dirty="0">
              <a:gradFill>
                <a:gsLst>
                  <a:gs pos="0">
                    <a:srgbClr val="3988E1"/>
                  </a:gs>
                  <a:gs pos="100000">
                    <a:srgbClr val="0A2C6B"/>
                  </a:gs>
                </a:gsLst>
                <a:lin ang="5400000" scaled="1"/>
              </a:gradFill>
              <a:latin typeface="字魂105号-简雅黑" panose="00000500000000000000" pitchFamily="2" charset="-122"/>
              <a:ea typeface="字魂105号-简雅黑" panose="00000500000000000000" pitchFamily="2" charset="-122"/>
            </a:endParaRPr>
          </a:p>
        </p:txBody>
      </p:sp>
      <p:sp>
        <p:nvSpPr>
          <p:cNvPr id="9" name="文本框 8"/>
          <p:cNvSpPr txBox="1"/>
          <p:nvPr/>
        </p:nvSpPr>
        <p:spPr>
          <a:xfrm>
            <a:off x="5984240" y="2163445"/>
            <a:ext cx="1633855" cy="321945"/>
          </a:xfrm>
          <a:prstGeom prst="rect">
            <a:avLst/>
          </a:prstGeom>
          <a:noFill/>
        </p:spPr>
        <p:txBody>
          <a:bodyPr wrap="square" rtlCol="0">
            <a:spAutoFit/>
          </a:bodyPr>
          <a:lstStyle/>
          <a:p>
            <a:pPr algn="dist">
              <a:lnSpc>
                <a:spcPct val="150000"/>
              </a:lnSpc>
            </a:pPr>
            <a:r>
              <a:rPr sz="1000">
                <a:solidFill>
                  <a:schemeClr val="accent5">
                    <a:lumMod val="75000"/>
                  </a:schemeClr>
                </a:solidFill>
                <a:cs typeface="+mn-ea"/>
                <a:sym typeface="+mn-lt"/>
              </a:rPr>
              <a:t>Our advantages</a:t>
            </a:r>
            <a:endParaRPr lang="zh-CN" altLang="en-US" sz="1000" dirty="0">
              <a:solidFill>
                <a:schemeClr val="bg1">
                  <a:lumMod val="65000"/>
                </a:schemeClr>
              </a:solidFill>
              <a:latin typeface="Aparajita" panose="020B0604020202020204" pitchFamily="34" charset="0"/>
              <a:ea typeface="字魂105号-简雅黑" panose="00000500000000000000" pitchFamily="2" charset="-122"/>
              <a:cs typeface="Aparajita" panose="020B0604020202020204" pitchFamily="34" charset="0"/>
            </a:endParaRPr>
          </a:p>
        </p:txBody>
      </p:sp>
      <p:sp>
        <p:nvSpPr>
          <p:cNvPr id="10" name="TextBox 21"/>
          <p:cNvSpPr txBox="1"/>
          <p:nvPr/>
        </p:nvSpPr>
        <p:spPr>
          <a:xfrm>
            <a:off x="6047219" y="2563026"/>
            <a:ext cx="3604243" cy="923290"/>
          </a:xfrm>
          <a:prstGeom prst="rect">
            <a:avLst/>
          </a:prstGeom>
          <a:noFill/>
        </p:spPr>
        <p:txBody>
          <a:bodyPr wrap="square" lIns="0" tIns="0" rIns="0" bIns="0" rtlCol="0">
            <a:spAutoFit/>
          </a:bodyPr>
          <a:lstStyle/>
          <a:p>
            <a:pPr algn="just">
              <a:lnSpc>
                <a:spcPct val="150000"/>
              </a:lnSpc>
            </a:pPr>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 PAKU（帕库）产品现已广泛应用于不同的行业，在未来日益竞争的全球化市场，PAKU（帕库）将一如既往地以卓越的品质、合理 而具竞争力的价格，准时的交货期和完善的售后服务，服务于广大的海内外客户。 </a:t>
            </a:r>
            <a:endPar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7" name="文本框 6"/>
          <p:cNvSpPr txBox="1"/>
          <p:nvPr/>
        </p:nvSpPr>
        <p:spPr>
          <a:xfrm>
            <a:off x="1240790" y="274320"/>
            <a:ext cx="2536190" cy="922020"/>
          </a:xfrm>
          <a:prstGeom prst="rect">
            <a:avLst/>
          </a:prstGeom>
          <a:noFill/>
        </p:spPr>
        <p:txBody>
          <a:bodyPr wrap="square" rtlCol="0" anchor="t">
            <a:spAutoFit/>
          </a:bodyPr>
          <a:p>
            <a:pPr algn="dist">
              <a:lnSpc>
                <a:spcPct val="150000"/>
              </a:lnSpc>
            </a:pPr>
            <a:r>
              <a:rPr lang="zh-CN" altLang="en-US" sz="2400" b="1">
                <a:solidFill>
                  <a:schemeClr val="accent5">
                    <a:lumMod val="75000"/>
                  </a:schemeClr>
                </a:solidFill>
                <a:cs typeface="+mn-ea"/>
                <a:sym typeface="+mn-lt"/>
              </a:rPr>
              <a:t>我们的优势</a:t>
            </a:r>
            <a:endParaRPr lang="zh-CN" altLang="en-US" sz="2400" b="1">
              <a:solidFill>
                <a:schemeClr val="accent5">
                  <a:lumMod val="75000"/>
                </a:schemeClr>
              </a:solidFill>
              <a:cs typeface="+mn-ea"/>
              <a:sym typeface="+mn-lt"/>
            </a:endParaRPr>
          </a:p>
          <a:p>
            <a:pPr algn="dist">
              <a:lnSpc>
                <a:spcPct val="150000"/>
              </a:lnSpc>
            </a:pPr>
            <a:r>
              <a:rPr sz="1200">
                <a:solidFill>
                  <a:schemeClr val="accent5">
                    <a:lumMod val="75000"/>
                  </a:schemeClr>
                </a:solidFill>
                <a:cs typeface="+mn-ea"/>
                <a:sym typeface="+mn-lt"/>
              </a:rPr>
              <a:t>Our advantages</a:t>
            </a:r>
            <a:endParaRPr sz="1200">
              <a:solidFill>
                <a:schemeClr val="accent5">
                  <a:lumMod val="75000"/>
                </a:schemeClr>
              </a:solidFill>
              <a:cs typeface="+mn-ea"/>
              <a:sym typeface="+mn-lt"/>
            </a:endParaRPr>
          </a:p>
        </p:txBody>
      </p:sp>
      <p:sp>
        <p:nvSpPr>
          <p:cNvPr id="15" name="TextBox 21"/>
          <p:cNvSpPr txBox="1"/>
          <p:nvPr/>
        </p:nvSpPr>
        <p:spPr>
          <a:xfrm>
            <a:off x="6047219" y="3563786"/>
            <a:ext cx="3604243" cy="1107440"/>
          </a:xfrm>
          <a:prstGeom prst="rect">
            <a:avLst/>
          </a:prstGeom>
          <a:noFill/>
        </p:spPr>
        <p:txBody>
          <a:bodyPr wrap="square" lIns="0" tIns="0" rIns="0" bIns="0" rtlCol="0">
            <a:spAutoFit/>
          </a:bodyPr>
          <a:p>
            <a:pPr algn="just">
              <a:lnSpc>
                <a:spcPct val="120000"/>
              </a:lnSpc>
            </a:pPr>
            <a:r>
              <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rPr>
              <a:t>PAKU products have been widely used in different industries, in the future increasingly competitive global market, PAKU will continue to provide excellent quality, reasonable and competitive prices, timely delivery and perfect after-sales service to the vast number of customers at home and abroad </a:t>
            </a:r>
            <a:endParaRPr lang="zh-CN" altLang="en-US" sz="1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advClick="0" advTm="0">
        <p:push dir="u"/>
      </p:transition>
    </mc:Choice>
    <mc:Fallback>
      <p:transition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0"/>
                                        </p:tgtEl>
                                        <p:attrNameLst>
                                          <p:attrName>ppt_y</p:attrName>
                                        </p:attrNameLst>
                                      </p:cBhvr>
                                      <p:tavLst>
                                        <p:tav tm="0">
                                          <p:val>
                                            <p:strVal val="#ppt_y"/>
                                          </p:val>
                                        </p:tav>
                                        <p:tav tm="100000">
                                          <p:val>
                                            <p:strVal val="#ppt_y"/>
                                          </p:val>
                                        </p:tav>
                                      </p:tavLst>
                                    </p:anim>
                                    <p:anim calcmode="lin" valueType="num">
                                      <p:cBhvr>
                                        <p:cTn id="9" dur="3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0"/>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2" presetClass="entr" presetSubtype="2"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41" presetClass="entr" presetSubtype="0" fill="hold" grpId="0" nodeType="with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p:cTn id="27" dur="3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8" dur="300" fill="hold"/>
                                        <p:tgtEl>
                                          <p:spTgt spid="15"/>
                                        </p:tgtEl>
                                        <p:attrNameLst>
                                          <p:attrName>ppt_y</p:attrName>
                                        </p:attrNameLst>
                                      </p:cBhvr>
                                      <p:tavLst>
                                        <p:tav tm="0">
                                          <p:val>
                                            <p:strVal val="#ppt_y"/>
                                          </p:val>
                                        </p:tav>
                                        <p:tav tm="100000">
                                          <p:val>
                                            <p:strVal val="#ppt_y"/>
                                          </p:val>
                                        </p:tav>
                                      </p:tavLst>
                                    </p:anim>
                                    <p:anim calcmode="lin" valueType="num">
                                      <p:cBhvr>
                                        <p:cTn id="29" dur="3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0" dur="3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3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9080302" y="1"/>
            <a:ext cx="3111698" cy="1674935"/>
          </a:xfrm>
          <a:custGeom>
            <a:avLst/>
            <a:gdLst>
              <a:gd name="connsiteX0" fmla="*/ 0 w 3913414"/>
              <a:gd name="connsiteY0" fmla="*/ 0 h 1226967"/>
              <a:gd name="connsiteX1" fmla="*/ 3913414 w 3913414"/>
              <a:gd name="connsiteY1" fmla="*/ 0 h 1226967"/>
              <a:gd name="connsiteX2" fmla="*/ 3913414 w 3913414"/>
              <a:gd name="connsiteY2" fmla="*/ 1226967 h 1226967"/>
              <a:gd name="connsiteX3" fmla="*/ 0 w 3913414"/>
              <a:gd name="connsiteY3" fmla="*/ 1226967 h 1226967"/>
              <a:gd name="connsiteX4" fmla="*/ 0 w 3913414"/>
              <a:gd name="connsiteY4" fmla="*/ 0 h 1226967"/>
              <a:gd name="connsiteX0-1" fmla="*/ 0 w 3913414"/>
              <a:gd name="connsiteY0-2" fmla="*/ 0 h 2108710"/>
              <a:gd name="connsiteX1-3" fmla="*/ 3913414 w 3913414"/>
              <a:gd name="connsiteY1-4" fmla="*/ 0 h 2108710"/>
              <a:gd name="connsiteX2-5" fmla="*/ 3913414 w 3913414"/>
              <a:gd name="connsiteY2-6" fmla="*/ 1226967 h 2108710"/>
              <a:gd name="connsiteX3-7" fmla="*/ 1338943 w 3913414"/>
              <a:gd name="connsiteY3-8" fmla="*/ 2108710 h 2108710"/>
              <a:gd name="connsiteX4-9" fmla="*/ 0 w 3913414"/>
              <a:gd name="connsiteY4-10" fmla="*/ 0 h 2108710"/>
              <a:gd name="connsiteX0-11" fmla="*/ 95656 w 4009070"/>
              <a:gd name="connsiteY0-12" fmla="*/ 0 h 2144039"/>
              <a:gd name="connsiteX1-13" fmla="*/ 4009070 w 4009070"/>
              <a:gd name="connsiteY1-14" fmla="*/ 0 h 2144039"/>
              <a:gd name="connsiteX2-15" fmla="*/ 4009070 w 4009070"/>
              <a:gd name="connsiteY2-16" fmla="*/ 1226967 h 2144039"/>
              <a:gd name="connsiteX3-17" fmla="*/ 1434599 w 4009070"/>
              <a:gd name="connsiteY3-18" fmla="*/ 2108710 h 2144039"/>
              <a:gd name="connsiteX4-19" fmla="*/ 95656 w 4009070"/>
              <a:gd name="connsiteY4-20" fmla="*/ 0 h 2144039"/>
              <a:gd name="connsiteX0-21" fmla="*/ 99754 w 4013168"/>
              <a:gd name="connsiteY0-22" fmla="*/ 0 h 2108735"/>
              <a:gd name="connsiteX1-23" fmla="*/ 4013168 w 4013168"/>
              <a:gd name="connsiteY1-24" fmla="*/ 0 h 2108735"/>
              <a:gd name="connsiteX2-25" fmla="*/ 4013168 w 4013168"/>
              <a:gd name="connsiteY2-26" fmla="*/ 1226967 h 2108735"/>
              <a:gd name="connsiteX3-27" fmla="*/ 1438697 w 4013168"/>
              <a:gd name="connsiteY3-28" fmla="*/ 2108710 h 2108735"/>
              <a:gd name="connsiteX4-29" fmla="*/ 99754 w 4013168"/>
              <a:gd name="connsiteY4-30" fmla="*/ 0 h 2108735"/>
              <a:gd name="connsiteX0-31" fmla="*/ 93719 w 4007133"/>
              <a:gd name="connsiteY0-32" fmla="*/ 0 h 2120568"/>
              <a:gd name="connsiteX1-33" fmla="*/ 4007133 w 4007133"/>
              <a:gd name="connsiteY1-34" fmla="*/ 0 h 2120568"/>
              <a:gd name="connsiteX2-35" fmla="*/ 4007133 w 4007133"/>
              <a:gd name="connsiteY2-36" fmla="*/ 1226967 h 2120568"/>
              <a:gd name="connsiteX3-37" fmla="*/ 1432662 w 4007133"/>
              <a:gd name="connsiteY3-38" fmla="*/ 2108710 h 2120568"/>
              <a:gd name="connsiteX4-39" fmla="*/ 93719 w 4007133"/>
              <a:gd name="connsiteY4-40" fmla="*/ 0 h 2120568"/>
              <a:gd name="connsiteX0-41" fmla="*/ 67969 w 3981383"/>
              <a:gd name="connsiteY0-42" fmla="*/ 0 h 2120568"/>
              <a:gd name="connsiteX1-43" fmla="*/ 3981383 w 3981383"/>
              <a:gd name="connsiteY1-44" fmla="*/ 0 h 2120568"/>
              <a:gd name="connsiteX2-45" fmla="*/ 3981383 w 3981383"/>
              <a:gd name="connsiteY2-46" fmla="*/ 1226967 h 2120568"/>
              <a:gd name="connsiteX3-47" fmla="*/ 1406912 w 3981383"/>
              <a:gd name="connsiteY3-48" fmla="*/ 2108710 h 2120568"/>
              <a:gd name="connsiteX4-49" fmla="*/ 67969 w 3981383"/>
              <a:gd name="connsiteY4-50" fmla="*/ 0 h 2120568"/>
              <a:gd name="connsiteX0-51" fmla="*/ 73775 w 3987189"/>
              <a:gd name="connsiteY0-52" fmla="*/ 0 h 2109518"/>
              <a:gd name="connsiteX1-53" fmla="*/ 3987189 w 3987189"/>
              <a:gd name="connsiteY1-54" fmla="*/ 0 h 2109518"/>
              <a:gd name="connsiteX2-55" fmla="*/ 3987189 w 3987189"/>
              <a:gd name="connsiteY2-56" fmla="*/ 1226967 h 2109518"/>
              <a:gd name="connsiteX3-57" fmla="*/ 1412718 w 3987189"/>
              <a:gd name="connsiteY3-58" fmla="*/ 2108710 h 2109518"/>
              <a:gd name="connsiteX4-59" fmla="*/ 73775 w 3987189"/>
              <a:gd name="connsiteY4-60" fmla="*/ 0 h 2109518"/>
              <a:gd name="connsiteX0-61" fmla="*/ 92245 w 4005659"/>
              <a:gd name="connsiteY0-62" fmla="*/ 0 h 2123880"/>
              <a:gd name="connsiteX1-63" fmla="*/ 4005659 w 4005659"/>
              <a:gd name="connsiteY1-64" fmla="*/ 0 h 2123880"/>
              <a:gd name="connsiteX2-65" fmla="*/ 4005659 w 4005659"/>
              <a:gd name="connsiteY2-66" fmla="*/ 1226967 h 2123880"/>
              <a:gd name="connsiteX3-67" fmla="*/ 1431188 w 4005659"/>
              <a:gd name="connsiteY3-68" fmla="*/ 2108710 h 2123880"/>
              <a:gd name="connsiteX4-69" fmla="*/ 92245 w 4005659"/>
              <a:gd name="connsiteY4-70" fmla="*/ 0 h 21238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659" h="2123880">
                <a:moveTo>
                  <a:pt x="92245" y="0"/>
                </a:moveTo>
                <a:lnTo>
                  <a:pt x="4005659" y="0"/>
                </a:lnTo>
                <a:lnTo>
                  <a:pt x="4005659" y="1226967"/>
                </a:lnTo>
                <a:cubicBezTo>
                  <a:pt x="3576581" y="1578419"/>
                  <a:pt x="2442653" y="2231561"/>
                  <a:pt x="1431188" y="2108710"/>
                </a:cubicBezTo>
                <a:cubicBezTo>
                  <a:pt x="419723" y="1985859"/>
                  <a:pt x="-255192" y="922952"/>
                  <a:pt x="92245" y="0"/>
                </a:cubicBez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64446" y="5256173"/>
            <a:ext cx="4403807" cy="1639663"/>
          </a:xfrm>
          <a:custGeom>
            <a:avLst/>
            <a:gdLst>
              <a:gd name="connsiteX0" fmla="*/ 0 w 5078185"/>
              <a:gd name="connsiteY0" fmla="*/ 0 h 1703349"/>
              <a:gd name="connsiteX1" fmla="*/ 5078185 w 5078185"/>
              <a:gd name="connsiteY1" fmla="*/ 0 h 1703349"/>
              <a:gd name="connsiteX2" fmla="*/ 5078185 w 5078185"/>
              <a:gd name="connsiteY2" fmla="*/ 1703349 h 1703349"/>
              <a:gd name="connsiteX3" fmla="*/ 0 w 5078185"/>
              <a:gd name="connsiteY3" fmla="*/ 1703349 h 1703349"/>
              <a:gd name="connsiteX4" fmla="*/ 0 w 5078185"/>
              <a:gd name="connsiteY4" fmla="*/ 0 h 1703349"/>
              <a:gd name="connsiteX0-1" fmla="*/ 1159329 w 5078185"/>
              <a:gd name="connsiteY0-2" fmla="*/ 898072 h 1703349"/>
              <a:gd name="connsiteX1-3" fmla="*/ 5078185 w 5078185"/>
              <a:gd name="connsiteY1-4" fmla="*/ 0 h 1703349"/>
              <a:gd name="connsiteX2-5" fmla="*/ 5078185 w 5078185"/>
              <a:gd name="connsiteY2-6" fmla="*/ 1703349 h 1703349"/>
              <a:gd name="connsiteX3-7" fmla="*/ 0 w 5078185"/>
              <a:gd name="connsiteY3-8" fmla="*/ 1703349 h 1703349"/>
              <a:gd name="connsiteX4-9" fmla="*/ 1159329 w 5078185"/>
              <a:gd name="connsiteY4-10" fmla="*/ 898072 h 1703349"/>
              <a:gd name="connsiteX0-11" fmla="*/ 979714 w 5078185"/>
              <a:gd name="connsiteY0-12" fmla="*/ 0 h 1784991"/>
              <a:gd name="connsiteX1-13" fmla="*/ 5078185 w 5078185"/>
              <a:gd name="connsiteY1-14" fmla="*/ 81642 h 1784991"/>
              <a:gd name="connsiteX2-15" fmla="*/ 5078185 w 5078185"/>
              <a:gd name="connsiteY2-16" fmla="*/ 1784991 h 1784991"/>
              <a:gd name="connsiteX3-17" fmla="*/ 0 w 5078185"/>
              <a:gd name="connsiteY3-18" fmla="*/ 1784991 h 1784991"/>
              <a:gd name="connsiteX4-19" fmla="*/ 979714 w 5078185"/>
              <a:gd name="connsiteY4-20" fmla="*/ 0 h 1784991"/>
              <a:gd name="connsiteX0-21" fmla="*/ 1234249 w 5332720"/>
              <a:gd name="connsiteY0-22" fmla="*/ 180780 h 1965771"/>
              <a:gd name="connsiteX1-23" fmla="*/ 5332720 w 5332720"/>
              <a:gd name="connsiteY1-24" fmla="*/ 262422 h 1965771"/>
              <a:gd name="connsiteX2-25" fmla="*/ 5332720 w 5332720"/>
              <a:gd name="connsiteY2-26" fmla="*/ 1965771 h 1965771"/>
              <a:gd name="connsiteX3-27" fmla="*/ 254535 w 5332720"/>
              <a:gd name="connsiteY3-28" fmla="*/ 1965771 h 1965771"/>
              <a:gd name="connsiteX4-29" fmla="*/ 1234249 w 5332720"/>
              <a:gd name="connsiteY4-30" fmla="*/ 180780 h 1965771"/>
              <a:gd name="connsiteX0-31" fmla="*/ 1201352 w 5299823"/>
              <a:gd name="connsiteY0-32" fmla="*/ 23282 h 1808273"/>
              <a:gd name="connsiteX1-33" fmla="*/ 3846580 w 5299823"/>
              <a:gd name="connsiteY1-34" fmla="*/ 856038 h 1808273"/>
              <a:gd name="connsiteX2-35" fmla="*/ 5299823 w 5299823"/>
              <a:gd name="connsiteY2-36" fmla="*/ 1808273 h 1808273"/>
              <a:gd name="connsiteX3-37" fmla="*/ 221638 w 5299823"/>
              <a:gd name="connsiteY3-38" fmla="*/ 1808273 h 1808273"/>
              <a:gd name="connsiteX4-39" fmla="*/ 1201352 w 5299823"/>
              <a:gd name="connsiteY4-40" fmla="*/ 23282 h 1808273"/>
              <a:gd name="connsiteX0-41" fmla="*/ 1201352 w 5299823"/>
              <a:gd name="connsiteY0-42" fmla="*/ 23835 h 1808826"/>
              <a:gd name="connsiteX1-43" fmla="*/ 3846580 w 5299823"/>
              <a:gd name="connsiteY1-44" fmla="*/ 856591 h 1808826"/>
              <a:gd name="connsiteX2-45" fmla="*/ 5299823 w 5299823"/>
              <a:gd name="connsiteY2-46" fmla="*/ 1808826 h 1808826"/>
              <a:gd name="connsiteX3-47" fmla="*/ 221638 w 5299823"/>
              <a:gd name="connsiteY3-48" fmla="*/ 1808826 h 1808826"/>
              <a:gd name="connsiteX4-49" fmla="*/ 1201352 w 5299823"/>
              <a:gd name="connsiteY4-50" fmla="*/ 23835 h 1808826"/>
              <a:gd name="connsiteX0-51" fmla="*/ 1192096 w 5290567"/>
              <a:gd name="connsiteY0-52" fmla="*/ 68197 h 1853188"/>
              <a:gd name="connsiteX1-53" fmla="*/ 3363796 w 5290567"/>
              <a:gd name="connsiteY1-54" fmla="*/ 525395 h 1853188"/>
              <a:gd name="connsiteX2-55" fmla="*/ 5290567 w 5290567"/>
              <a:gd name="connsiteY2-56" fmla="*/ 1853188 h 1853188"/>
              <a:gd name="connsiteX3-57" fmla="*/ 212382 w 5290567"/>
              <a:gd name="connsiteY3-58" fmla="*/ 1853188 h 1853188"/>
              <a:gd name="connsiteX4-59" fmla="*/ 1192096 w 5290567"/>
              <a:gd name="connsiteY4-60" fmla="*/ 68197 h 1853188"/>
              <a:gd name="connsiteX0-61" fmla="*/ 1192096 w 5290567"/>
              <a:gd name="connsiteY0-62" fmla="*/ 44457 h 1829448"/>
              <a:gd name="connsiteX1-63" fmla="*/ 3363796 w 5290567"/>
              <a:gd name="connsiteY1-64" fmla="*/ 501655 h 1829448"/>
              <a:gd name="connsiteX2-65" fmla="*/ 5290567 w 5290567"/>
              <a:gd name="connsiteY2-66" fmla="*/ 1829448 h 1829448"/>
              <a:gd name="connsiteX3-67" fmla="*/ 212382 w 5290567"/>
              <a:gd name="connsiteY3-68" fmla="*/ 1829448 h 1829448"/>
              <a:gd name="connsiteX4-69" fmla="*/ 1192096 w 5290567"/>
              <a:gd name="connsiteY4-70" fmla="*/ 44457 h 1829448"/>
              <a:gd name="connsiteX0-71" fmla="*/ 1240109 w 5338580"/>
              <a:gd name="connsiteY0-72" fmla="*/ 17238 h 1802229"/>
              <a:gd name="connsiteX1-73" fmla="*/ 3411809 w 5338580"/>
              <a:gd name="connsiteY1-74" fmla="*/ 474436 h 1802229"/>
              <a:gd name="connsiteX2-75" fmla="*/ 5338580 w 5338580"/>
              <a:gd name="connsiteY2-76" fmla="*/ 1802229 h 1802229"/>
              <a:gd name="connsiteX3-77" fmla="*/ 260395 w 5338580"/>
              <a:gd name="connsiteY3-78" fmla="*/ 1802229 h 1802229"/>
              <a:gd name="connsiteX4-79" fmla="*/ 1240109 w 5338580"/>
              <a:gd name="connsiteY4-80" fmla="*/ 17238 h 1802229"/>
              <a:gd name="connsiteX0-81" fmla="*/ 1811738 w 5257066"/>
              <a:gd name="connsiteY0-82" fmla="*/ 712917 h 1338580"/>
              <a:gd name="connsiteX1-83" fmla="*/ 3330295 w 5257066"/>
              <a:gd name="connsiteY1-84" fmla="*/ 10787 h 1338580"/>
              <a:gd name="connsiteX2-85" fmla="*/ 5257066 w 5257066"/>
              <a:gd name="connsiteY2-86" fmla="*/ 1338580 h 1338580"/>
              <a:gd name="connsiteX3-87" fmla="*/ 178881 w 5257066"/>
              <a:gd name="connsiteY3-88" fmla="*/ 1338580 h 1338580"/>
              <a:gd name="connsiteX4-89" fmla="*/ 1811738 w 5257066"/>
              <a:gd name="connsiteY4-90" fmla="*/ 712917 h 1338580"/>
              <a:gd name="connsiteX0-91" fmla="*/ 1562097 w 5285011"/>
              <a:gd name="connsiteY0-92" fmla="*/ 24595 h 1907558"/>
              <a:gd name="connsiteX1-93" fmla="*/ 3358240 w 5285011"/>
              <a:gd name="connsiteY1-94" fmla="*/ 579765 h 1907558"/>
              <a:gd name="connsiteX2-95" fmla="*/ 5285011 w 5285011"/>
              <a:gd name="connsiteY2-96" fmla="*/ 1907558 h 1907558"/>
              <a:gd name="connsiteX3-97" fmla="*/ 206826 w 5285011"/>
              <a:gd name="connsiteY3-98" fmla="*/ 1907558 h 1907558"/>
              <a:gd name="connsiteX4-99" fmla="*/ 1562097 w 5285011"/>
              <a:gd name="connsiteY4-100" fmla="*/ 24595 h 1907558"/>
              <a:gd name="connsiteX0-101" fmla="*/ 1355271 w 5078185"/>
              <a:gd name="connsiteY0-102" fmla="*/ 24595 h 1907558"/>
              <a:gd name="connsiteX1-103" fmla="*/ 3151414 w 5078185"/>
              <a:gd name="connsiteY1-104" fmla="*/ 579765 h 1907558"/>
              <a:gd name="connsiteX2-105" fmla="*/ 5078185 w 5078185"/>
              <a:gd name="connsiteY2-106" fmla="*/ 1907558 h 1907558"/>
              <a:gd name="connsiteX3-107" fmla="*/ 0 w 5078185"/>
              <a:gd name="connsiteY3-108" fmla="*/ 1907558 h 1907558"/>
              <a:gd name="connsiteX4-109" fmla="*/ 1355271 w 5078185"/>
              <a:gd name="connsiteY4-110" fmla="*/ 24595 h 1907558"/>
              <a:gd name="connsiteX0-111" fmla="*/ 1355271 w 5078185"/>
              <a:gd name="connsiteY0-112" fmla="*/ 24595 h 1907558"/>
              <a:gd name="connsiteX1-113" fmla="*/ 3151414 w 5078185"/>
              <a:gd name="connsiteY1-114" fmla="*/ 579765 h 1907558"/>
              <a:gd name="connsiteX2-115" fmla="*/ 5078185 w 5078185"/>
              <a:gd name="connsiteY2-116" fmla="*/ 1907558 h 1907558"/>
              <a:gd name="connsiteX3-117" fmla="*/ 0 w 5078185"/>
              <a:gd name="connsiteY3-118" fmla="*/ 1907558 h 1907558"/>
              <a:gd name="connsiteX4-119" fmla="*/ 1355271 w 5078185"/>
              <a:gd name="connsiteY4-120" fmla="*/ 24595 h 1907558"/>
              <a:gd name="connsiteX0-121" fmla="*/ 1355271 w 5078185"/>
              <a:gd name="connsiteY0-122" fmla="*/ 18504 h 1901467"/>
              <a:gd name="connsiteX1-123" fmla="*/ 3151414 w 5078185"/>
              <a:gd name="connsiteY1-124" fmla="*/ 573674 h 1901467"/>
              <a:gd name="connsiteX2-125" fmla="*/ 5078185 w 5078185"/>
              <a:gd name="connsiteY2-126" fmla="*/ 1901467 h 1901467"/>
              <a:gd name="connsiteX3-127" fmla="*/ 0 w 5078185"/>
              <a:gd name="connsiteY3-128" fmla="*/ 1901467 h 1901467"/>
              <a:gd name="connsiteX4-129" fmla="*/ 1355271 w 5078185"/>
              <a:gd name="connsiteY4-130" fmla="*/ 18504 h 1901467"/>
              <a:gd name="connsiteX0-131" fmla="*/ 1355271 w 5078185"/>
              <a:gd name="connsiteY0-132" fmla="*/ 46871 h 1929834"/>
              <a:gd name="connsiteX1-133" fmla="*/ 3396342 w 5078185"/>
              <a:gd name="connsiteY1-134" fmla="*/ 602041 h 1929834"/>
              <a:gd name="connsiteX2-135" fmla="*/ 5078185 w 5078185"/>
              <a:gd name="connsiteY2-136" fmla="*/ 1929834 h 1929834"/>
              <a:gd name="connsiteX3-137" fmla="*/ 0 w 5078185"/>
              <a:gd name="connsiteY3-138" fmla="*/ 1929834 h 1929834"/>
              <a:gd name="connsiteX4-139" fmla="*/ 1355271 w 5078185"/>
              <a:gd name="connsiteY4-140" fmla="*/ 46871 h 1929834"/>
              <a:gd name="connsiteX0-141" fmla="*/ 1355271 w 5078185"/>
              <a:gd name="connsiteY0-142" fmla="*/ 46871 h 1929834"/>
              <a:gd name="connsiteX1-143" fmla="*/ 3396342 w 5078185"/>
              <a:gd name="connsiteY1-144" fmla="*/ 602041 h 1929834"/>
              <a:gd name="connsiteX2-145" fmla="*/ 5078185 w 5078185"/>
              <a:gd name="connsiteY2-146" fmla="*/ 1929834 h 1929834"/>
              <a:gd name="connsiteX3-147" fmla="*/ 0 w 5078185"/>
              <a:gd name="connsiteY3-148" fmla="*/ 1929834 h 1929834"/>
              <a:gd name="connsiteX4-149" fmla="*/ 1355271 w 5078185"/>
              <a:gd name="connsiteY4-150" fmla="*/ 46871 h 1929834"/>
              <a:gd name="connsiteX0-151" fmla="*/ 1355271 w 5078185"/>
              <a:gd name="connsiteY0-152" fmla="*/ 40512 h 1923475"/>
              <a:gd name="connsiteX1-153" fmla="*/ 3396342 w 5078185"/>
              <a:gd name="connsiteY1-154" fmla="*/ 595682 h 1923475"/>
              <a:gd name="connsiteX2-155" fmla="*/ 5078185 w 5078185"/>
              <a:gd name="connsiteY2-156" fmla="*/ 1923475 h 1923475"/>
              <a:gd name="connsiteX3-157" fmla="*/ 0 w 5078185"/>
              <a:gd name="connsiteY3-158" fmla="*/ 1923475 h 1923475"/>
              <a:gd name="connsiteX4-159" fmla="*/ 1355271 w 5078185"/>
              <a:gd name="connsiteY4-160" fmla="*/ 40512 h 1923475"/>
              <a:gd name="connsiteX0-161" fmla="*/ 1355271 w 5078185"/>
              <a:gd name="connsiteY0-162" fmla="*/ 41216 h 1924179"/>
              <a:gd name="connsiteX1-163" fmla="*/ 3396342 w 5078185"/>
              <a:gd name="connsiteY1-164" fmla="*/ 596386 h 1924179"/>
              <a:gd name="connsiteX2-165" fmla="*/ 5078185 w 5078185"/>
              <a:gd name="connsiteY2-166" fmla="*/ 1924179 h 1924179"/>
              <a:gd name="connsiteX3-167" fmla="*/ 0 w 5078185"/>
              <a:gd name="connsiteY3-168" fmla="*/ 1924179 h 1924179"/>
              <a:gd name="connsiteX4-169" fmla="*/ 1355271 w 5078185"/>
              <a:gd name="connsiteY4-170" fmla="*/ 41216 h 1924179"/>
              <a:gd name="connsiteX0-171" fmla="*/ 1355271 w 5078185"/>
              <a:gd name="connsiteY0-172" fmla="*/ 27538 h 1910501"/>
              <a:gd name="connsiteX1-173" fmla="*/ 3396342 w 5078185"/>
              <a:gd name="connsiteY1-174" fmla="*/ 582708 h 1910501"/>
              <a:gd name="connsiteX2-175" fmla="*/ 5078185 w 5078185"/>
              <a:gd name="connsiteY2-176" fmla="*/ 1910501 h 1910501"/>
              <a:gd name="connsiteX3-177" fmla="*/ 0 w 5078185"/>
              <a:gd name="connsiteY3-178" fmla="*/ 1910501 h 1910501"/>
              <a:gd name="connsiteX4-179" fmla="*/ 1355271 w 5078185"/>
              <a:gd name="connsiteY4-180" fmla="*/ 27538 h 1910501"/>
              <a:gd name="connsiteX0-181" fmla="*/ 1355271 w 5078185"/>
              <a:gd name="connsiteY0-182" fmla="*/ 27538 h 1910501"/>
              <a:gd name="connsiteX1-183" fmla="*/ 3396342 w 5078185"/>
              <a:gd name="connsiteY1-184" fmla="*/ 582708 h 1910501"/>
              <a:gd name="connsiteX2-185" fmla="*/ 5078185 w 5078185"/>
              <a:gd name="connsiteY2-186" fmla="*/ 1910501 h 1910501"/>
              <a:gd name="connsiteX3-187" fmla="*/ 0 w 5078185"/>
              <a:gd name="connsiteY3-188" fmla="*/ 1910501 h 1910501"/>
              <a:gd name="connsiteX4-189" fmla="*/ 1355271 w 5078185"/>
              <a:gd name="connsiteY4-190" fmla="*/ 27538 h 1910501"/>
              <a:gd name="connsiteX0-191" fmla="*/ 1355271 w 5078185"/>
              <a:gd name="connsiteY0-192" fmla="*/ 27538 h 1910501"/>
              <a:gd name="connsiteX1-193" fmla="*/ 3396342 w 5078185"/>
              <a:gd name="connsiteY1-194" fmla="*/ 582708 h 1910501"/>
              <a:gd name="connsiteX2-195" fmla="*/ 5078185 w 5078185"/>
              <a:gd name="connsiteY2-196" fmla="*/ 1910501 h 1910501"/>
              <a:gd name="connsiteX3-197" fmla="*/ 0 w 5078185"/>
              <a:gd name="connsiteY3-198" fmla="*/ 1910501 h 1910501"/>
              <a:gd name="connsiteX4-199" fmla="*/ 1355271 w 5078185"/>
              <a:gd name="connsiteY4-200" fmla="*/ 27538 h 19105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78185" h="1910501">
                <a:moveTo>
                  <a:pt x="1355271" y="27538"/>
                </a:moveTo>
                <a:cubicBezTo>
                  <a:pt x="2035628" y="-144775"/>
                  <a:pt x="2563585" y="546467"/>
                  <a:pt x="3396342" y="582708"/>
                </a:cubicBezTo>
                <a:cubicBezTo>
                  <a:pt x="4229099" y="618949"/>
                  <a:pt x="4991099" y="1108674"/>
                  <a:pt x="5078185" y="1910501"/>
                </a:cubicBezTo>
                <a:lnTo>
                  <a:pt x="0" y="1910501"/>
                </a:lnTo>
                <a:cubicBezTo>
                  <a:pt x="19052" y="1074160"/>
                  <a:pt x="674914" y="199851"/>
                  <a:pt x="1355271" y="27538"/>
                </a:cubicBez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0" y="1"/>
            <a:ext cx="3078383" cy="2642132"/>
          </a:xfrm>
          <a:custGeom>
            <a:avLst/>
            <a:gdLst>
              <a:gd name="connsiteX0" fmla="*/ 0 w 3602516"/>
              <a:gd name="connsiteY0" fmla="*/ 0 h 3051672"/>
              <a:gd name="connsiteX1" fmla="*/ 3602516 w 3602516"/>
              <a:gd name="connsiteY1" fmla="*/ 0 h 3051672"/>
              <a:gd name="connsiteX2" fmla="*/ 3602516 w 3602516"/>
              <a:gd name="connsiteY2" fmla="*/ 3051672 h 3051672"/>
              <a:gd name="connsiteX3" fmla="*/ 0 w 3602516"/>
              <a:gd name="connsiteY3" fmla="*/ 3051672 h 3051672"/>
              <a:gd name="connsiteX4" fmla="*/ 0 w 3602516"/>
              <a:gd name="connsiteY4" fmla="*/ 0 h 3051672"/>
              <a:gd name="connsiteX0-1" fmla="*/ 0 w 3602516"/>
              <a:gd name="connsiteY0-2" fmla="*/ 0 h 3051672"/>
              <a:gd name="connsiteX1-3" fmla="*/ 3602516 w 3602516"/>
              <a:gd name="connsiteY1-4" fmla="*/ 0 h 3051672"/>
              <a:gd name="connsiteX2-5" fmla="*/ 3602516 w 3602516"/>
              <a:gd name="connsiteY2-6" fmla="*/ 3051672 h 3051672"/>
              <a:gd name="connsiteX3-7" fmla="*/ 0 w 3602516"/>
              <a:gd name="connsiteY3-8" fmla="*/ 3051672 h 3051672"/>
              <a:gd name="connsiteX4-9" fmla="*/ 0 w 3602516"/>
              <a:gd name="connsiteY4-10" fmla="*/ 2511846 h 3051672"/>
              <a:gd name="connsiteX5" fmla="*/ 0 w 3602516"/>
              <a:gd name="connsiteY5" fmla="*/ 0 h 3051672"/>
              <a:gd name="connsiteX0-11" fmla="*/ 0 w 3602516"/>
              <a:gd name="connsiteY0-12" fmla="*/ 0 h 3073706"/>
              <a:gd name="connsiteX1-13" fmla="*/ 3602516 w 3602516"/>
              <a:gd name="connsiteY1-14" fmla="*/ 0 h 3073706"/>
              <a:gd name="connsiteX2-15" fmla="*/ 3602516 w 3602516"/>
              <a:gd name="connsiteY2-16" fmla="*/ 3051672 h 3073706"/>
              <a:gd name="connsiteX3-17" fmla="*/ 1222873 w 3602516"/>
              <a:gd name="connsiteY3-18" fmla="*/ 3073706 h 3073706"/>
              <a:gd name="connsiteX4-19" fmla="*/ 0 w 3602516"/>
              <a:gd name="connsiteY4-20" fmla="*/ 2511846 h 3073706"/>
              <a:gd name="connsiteX5-21" fmla="*/ 0 w 3602516"/>
              <a:gd name="connsiteY5-22" fmla="*/ 0 h 3073706"/>
              <a:gd name="connsiteX0-23" fmla="*/ 0 w 3602516"/>
              <a:gd name="connsiteY0-24" fmla="*/ 0 h 3307491"/>
              <a:gd name="connsiteX1-25" fmla="*/ 3602516 w 3602516"/>
              <a:gd name="connsiteY1-26" fmla="*/ 0 h 3307491"/>
              <a:gd name="connsiteX2-27" fmla="*/ 3602516 w 3602516"/>
              <a:gd name="connsiteY2-28" fmla="*/ 3051672 h 3307491"/>
              <a:gd name="connsiteX3-29" fmla="*/ 1222873 w 3602516"/>
              <a:gd name="connsiteY3-30" fmla="*/ 3073706 h 3307491"/>
              <a:gd name="connsiteX4-31" fmla="*/ 0 w 3602516"/>
              <a:gd name="connsiteY4-32" fmla="*/ 2511846 h 3307491"/>
              <a:gd name="connsiteX5-33" fmla="*/ 0 w 3602516"/>
              <a:gd name="connsiteY5-34" fmla="*/ 0 h 3307491"/>
              <a:gd name="connsiteX0-35" fmla="*/ 0 w 3602516"/>
              <a:gd name="connsiteY0-36" fmla="*/ 0 h 3283093"/>
              <a:gd name="connsiteX1-37" fmla="*/ 3602516 w 3602516"/>
              <a:gd name="connsiteY1-38" fmla="*/ 0 h 3283093"/>
              <a:gd name="connsiteX2-39" fmla="*/ 3602516 w 3602516"/>
              <a:gd name="connsiteY2-40" fmla="*/ 3051672 h 3283093"/>
              <a:gd name="connsiteX3-41" fmla="*/ 1222873 w 3602516"/>
              <a:gd name="connsiteY3-42" fmla="*/ 3073706 h 3283093"/>
              <a:gd name="connsiteX4-43" fmla="*/ 0 w 3602516"/>
              <a:gd name="connsiteY4-44" fmla="*/ 2511846 h 3283093"/>
              <a:gd name="connsiteX5-45" fmla="*/ 0 w 3602516"/>
              <a:gd name="connsiteY5-46" fmla="*/ 0 h 3283093"/>
              <a:gd name="connsiteX0-47" fmla="*/ 0 w 3602516"/>
              <a:gd name="connsiteY0-48" fmla="*/ 0 h 3120379"/>
              <a:gd name="connsiteX1-49" fmla="*/ 3602516 w 3602516"/>
              <a:gd name="connsiteY1-50" fmla="*/ 0 h 3120379"/>
              <a:gd name="connsiteX2-51" fmla="*/ 3227942 w 3602516"/>
              <a:gd name="connsiteY2-52" fmla="*/ 1641513 h 3120379"/>
              <a:gd name="connsiteX3-53" fmla="*/ 1222873 w 3602516"/>
              <a:gd name="connsiteY3-54" fmla="*/ 3073706 h 3120379"/>
              <a:gd name="connsiteX4-55" fmla="*/ 0 w 3602516"/>
              <a:gd name="connsiteY4-56" fmla="*/ 2511846 h 3120379"/>
              <a:gd name="connsiteX5-57" fmla="*/ 0 w 3602516"/>
              <a:gd name="connsiteY5-58" fmla="*/ 0 h 3120379"/>
              <a:gd name="connsiteX0-59" fmla="*/ 0 w 3833955"/>
              <a:gd name="connsiteY0-60" fmla="*/ 0 h 3120379"/>
              <a:gd name="connsiteX1-61" fmla="*/ 3602516 w 3833955"/>
              <a:gd name="connsiteY1-62" fmla="*/ 0 h 3120379"/>
              <a:gd name="connsiteX2-63" fmla="*/ 3227942 w 3833955"/>
              <a:gd name="connsiteY2-64" fmla="*/ 1641513 h 3120379"/>
              <a:gd name="connsiteX3-65" fmla="*/ 1222873 w 3833955"/>
              <a:gd name="connsiteY3-66" fmla="*/ 3073706 h 3120379"/>
              <a:gd name="connsiteX4-67" fmla="*/ 0 w 3833955"/>
              <a:gd name="connsiteY4-68" fmla="*/ 2511846 h 3120379"/>
              <a:gd name="connsiteX5-69" fmla="*/ 0 w 3833955"/>
              <a:gd name="connsiteY5-70" fmla="*/ 0 h 3120379"/>
              <a:gd name="connsiteX0-71" fmla="*/ 0 w 3909580"/>
              <a:gd name="connsiteY0-72" fmla="*/ 0 h 3120379"/>
              <a:gd name="connsiteX1-73" fmla="*/ 3602516 w 3909580"/>
              <a:gd name="connsiteY1-74" fmla="*/ 0 h 3120379"/>
              <a:gd name="connsiteX2-75" fmla="*/ 3227942 w 3909580"/>
              <a:gd name="connsiteY2-76" fmla="*/ 1641513 h 3120379"/>
              <a:gd name="connsiteX3-77" fmla="*/ 1222873 w 3909580"/>
              <a:gd name="connsiteY3-78" fmla="*/ 3073706 h 3120379"/>
              <a:gd name="connsiteX4-79" fmla="*/ 0 w 3909580"/>
              <a:gd name="connsiteY4-80" fmla="*/ 2511846 h 3120379"/>
              <a:gd name="connsiteX5-81" fmla="*/ 0 w 3909580"/>
              <a:gd name="connsiteY5-82" fmla="*/ 0 h 3120379"/>
              <a:gd name="connsiteX0-83" fmla="*/ 0 w 3830732"/>
              <a:gd name="connsiteY0-84" fmla="*/ 0 h 3091551"/>
              <a:gd name="connsiteX1-85" fmla="*/ 3602516 w 3830732"/>
              <a:gd name="connsiteY1-86" fmla="*/ 0 h 3091551"/>
              <a:gd name="connsiteX2-87" fmla="*/ 3227942 w 3830732"/>
              <a:gd name="connsiteY2-88" fmla="*/ 1641513 h 3091551"/>
              <a:gd name="connsiteX3-89" fmla="*/ 1322024 w 3830732"/>
              <a:gd name="connsiteY3-90" fmla="*/ 3040656 h 3091551"/>
              <a:gd name="connsiteX4-91" fmla="*/ 0 w 3830732"/>
              <a:gd name="connsiteY4-92" fmla="*/ 2511846 h 3091551"/>
              <a:gd name="connsiteX5-93" fmla="*/ 0 w 3830732"/>
              <a:gd name="connsiteY5-94" fmla="*/ 0 h 3091551"/>
              <a:gd name="connsiteX0-95" fmla="*/ 0 w 3830732"/>
              <a:gd name="connsiteY0-96" fmla="*/ 0 h 3087039"/>
              <a:gd name="connsiteX1-97" fmla="*/ 3602516 w 3830732"/>
              <a:gd name="connsiteY1-98" fmla="*/ 0 h 3087039"/>
              <a:gd name="connsiteX2-99" fmla="*/ 3227942 w 3830732"/>
              <a:gd name="connsiteY2-100" fmla="*/ 1641513 h 3087039"/>
              <a:gd name="connsiteX3-101" fmla="*/ 1322024 w 3830732"/>
              <a:gd name="connsiteY3-102" fmla="*/ 3040656 h 3087039"/>
              <a:gd name="connsiteX4-103" fmla="*/ 0 w 3830732"/>
              <a:gd name="connsiteY4-104" fmla="*/ 2511846 h 3087039"/>
              <a:gd name="connsiteX5-105" fmla="*/ 0 w 3830732"/>
              <a:gd name="connsiteY5-106" fmla="*/ 0 h 3087039"/>
              <a:gd name="connsiteX0-107" fmla="*/ 0 w 3830732"/>
              <a:gd name="connsiteY0-108" fmla="*/ 0 h 3074453"/>
              <a:gd name="connsiteX1-109" fmla="*/ 3602516 w 3830732"/>
              <a:gd name="connsiteY1-110" fmla="*/ 0 h 3074453"/>
              <a:gd name="connsiteX2-111" fmla="*/ 3227942 w 3830732"/>
              <a:gd name="connsiteY2-112" fmla="*/ 1641513 h 3074453"/>
              <a:gd name="connsiteX3-113" fmla="*/ 1322024 w 3830732"/>
              <a:gd name="connsiteY3-114" fmla="*/ 3040656 h 3074453"/>
              <a:gd name="connsiteX4-115" fmla="*/ 0 w 3830732"/>
              <a:gd name="connsiteY4-116" fmla="*/ 2511846 h 3074453"/>
              <a:gd name="connsiteX5-117" fmla="*/ 0 w 3830732"/>
              <a:gd name="connsiteY5-118" fmla="*/ 0 h 3074453"/>
              <a:gd name="connsiteX0-119" fmla="*/ 0 w 3830732"/>
              <a:gd name="connsiteY0-120" fmla="*/ 0 h 3074453"/>
              <a:gd name="connsiteX1-121" fmla="*/ 3602516 w 3830732"/>
              <a:gd name="connsiteY1-122" fmla="*/ 0 h 3074453"/>
              <a:gd name="connsiteX2-123" fmla="*/ 3227942 w 3830732"/>
              <a:gd name="connsiteY2-124" fmla="*/ 1641513 h 3074453"/>
              <a:gd name="connsiteX3-125" fmla="*/ 1322024 w 3830732"/>
              <a:gd name="connsiteY3-126" fmla="*/ 3040656 h 3074453"/>
              <a:gd name="connsiteX4-127" fmla="*/ 0 w 3830732"/>
              <a:gd name="connsiteY4-128" fmla="*/ 2511846 h 3074453"/>
              <a:gd name="connsiteX5-129" fmla="*/ 0 w 3830732"/>
              <a:gd name="connsiteY5-130" fmla="*/ 0 h 3074453"/>
              <a:gd name="connsiteX0-131" fmla="*/ 0 w 3981446"/>
              <a:gd name="connsiteY0-132" fmla="*/ 0 h 3074453"/>
              <a:gd name="connsiteX1-133" fmla="*/ 3602516 w 3981446"/>
              <a:gd name="connsiteY1-134" fmla="*/ 0 h 3074453"/>
              <a:gd name="connsiteX2-135" fmla="*/ 3227942 w 3981446"/>
              <a:gd name="connsiteY2-136" fmla="*/ 1641513 h 3074453"/>
              <a:gd name="connsiteX3-137" fmla="*/ 1322024 w 3981446"/>
              <a:gd name="connsiteY3-138" fmla="*/ 3040656 h 3074453"/>
              <a:gd name="connsiteX4-139" fmla="*/ 0 w 3981446"/>
              <a:gd name="connsiteY4-140" fmla="*/ 2511846 h 3074453"/>
              <a:gd name="connsiteX5-141" fmla="*/ 0 w 3981446"/>
              <a:gd name="connsiteY5-142" fmla="*/ 0 h 3074453"/>
              <a:gd name="connsiteX0-143" fmla="*/ 0 w 4053696"/>
              <a:gd name="connsiteY0-144" fmla="*/ 0 h 3074453"/>
              <a:gd name="connsiteX1-145" fmla="*/ 3602516 w 4053696"/>
              <a:gd name="connsiteY1-146" fmla="*/ 0 h 3074453"/>
              <a:gd name="connsiteX2-147" fmla="*/ 3227942 w 4053696"/>
              <a:gd name="connsiteY2-148" fmla="*/ 1641513 h 3074453"/>
              <a:gd name="connsiteX3-149" fmla="*/ 1322024 w 4053696"/>
              <a:gd name="connsiteY3-150" fmla="*/ 3040656 h 3074453"/>
              <a:gd name="connsiteX4-151" fmla="*/ 0 w 4053696"/>
              <a:gd name="connsiteY4-152" fmla="*/ 2511846 h 3074453"/>
              <a:gd name="connsiteX5-153" fmla="*/ 0 w 4053696"/>
              <a:gd name="connsiteY5-154" fmla="*/ 0 h 3074453"/>
              <a:gd name="connsiteX0-155" fmla="*/ 0 w 3920314"/>
              <a:gd name="connsiteY0-156" fmla="*/ 0 h 3074453"/>
              <a:gd name="connsiteX1-157" fmla="*/ 3602516 w 3920314"/>
              <a:gd name="connsiteY1-158" fmla="*/ 0 h 3074453"/>
              <a:gd name="connsiteX2-159" fmla="*/ 3227942 w 3920314"/>
              <a:gd name="connsiteY2-160" fmla="*/ 1641513 h 3074453"/>
              <a:gd name="connsiteX3-161" fmla="*/ 1322024 w 3920314"/>
              <a:gd name="connsiteY3-162" fmla="*/ 3040656 h 3074453"/>
              <a:gd name="connsiteX4-163" fmla="*/ 0 w 3920314"/>
              <a:gd name="connsiteY4-164" fmla="*/ 2511846 h 3074453"/>
              <a:gd name="connsiteX5-165" fmla="*/ 0 w 3920314"/>
              <a:gd name="connsiteY5-166" fmla="*/ 0 h 3074453"/>
              <a:gd name="connsiteX0-167" fmla="*/ 0 w 3901764"/>
              <a:gd name="connsiteY0-168" fmla="*/ 0 h 3074453"/>
              <a:gd name="connsiteX1-169" fmla="*/ 3602516 w 3901764"/>
              <a:gd name="connsiteY1-170" fmla="*/ 0 h 3074453"/>
              <a:gd name="connsiteX2-171" fmla="*/ 3227942 w 3901764"/>
              <a:gd name="connsiteY2-172" fmla="*/ 1641513 h 3074453"/>
              <a:gd name="connsiteX3-173" fmla="*/ 1322024 w 3901764"/>
              <a:gd name="connsiteY3-174" fmla="*/ 3040656 h 3074453"/>
              <a:gd name="connsiteX4-175" fmla="*/ 0 w 3901764"/>
              <a:gd name="connsiteY4-176" fmla="*/ 2511846 h 3074453"/>
              <a:gd name="connsiteX5-177" fmla="*/ 0 w 3901764"/>
              <a:gd name="connsiteY5-178" fmla="*/ 0 h 3074453"/>
              <a:gd name="connsiteX0-179" fmla="*/ 0 w 3620959"/>
              <a:gd name="connsiteY0-180" fmla="*/ 0 h 3059638"/>
              <a:gd name="connsiteX1-181" fmla="*/ 3602516 w 3620959"/>
              <a:gd name="connsiteY1-182" fmla="*/ 0 h 3059638"/>
              <a:gd name="connsiteX2-183" fmla="*/ 2104221 w 3620959"/>
              <a:gd name="connsiteY2-184" fmla="*/ 1972019 h 3059638"/>
              <a:gd name="connsiteX3-185" fmla="*/ 1322024 w 3620959"/>
              <a:gd name="connsiteY3-186" fmla="*/ 3040656 h 3059638"/>
              <a:gd name="connsiteX4-187" fmla="*/ 0 w 3620959"/>
              <a:gd name="connsiteY4-188" fmla="*/ 2511846 h 3059638"/>
              <a:gd name="connsiteX5-189" fmla="*/ 0 w 3620959"/>
              <a:gd name="connsiteY5-190" fmla="*/ 0 h 3059638"/>
              <a:gd name="connsiteX0-191" fmla="*/ 0 w 3663778"/>
              <a:gd name="connsiteY0-192" fmla="*/ 0 h 3060801"/>
              <a:gd name="connsiteX1-193" fmla="*/ 3602516 w 3663778"/>
              <a:gd name="connsiteY1-194" fmla="*/ 0 h 3060801"/>
              <a:gd name="connsiteX2-195" fmla="*/ 2622014 w 3663778"/>
              <a:gd name="connsiteY2-196" fmla="*/ 1949985 h 3060801"/>
              <a:gd name="connsiteX3-197" fmla="*/ 1322024 w 3663778"/>
              <a:gd name="connsiteY3-198" fmla="*/ 3040656 h 3060801"/>
              <a:gd name="connsiteX4-199" fmla="*/ 0 w 3663778"/>
              <a:gd name="connsiteY4-200" fmla="*/ 2511846 h 3060801"/>
              <a:gd name="connsiteX5-201" fmla="*/ 0 w 3663778"/>
              <a:gd name="connsiteY5-202" fmla="*/ 0 h 3060801"/>
              <a:gd name="connsiteX0-203" fmla="*/ 0 w 3636181"/>
              <a:gd name="connsiteY0-204" fmla="*/ 0 h 3060801"/>
              <a:gd name="connsiteX1-205" fmla="*/ 3602516 w 3636181"/>
              <a:gd name="connsiteY1-206" fmla="*/ 0 h 3060801"/>
              <a:gd name="connsiteX2-207" fmla="*/ 2622014 w 3636181"/>
              <a:gd name="connsiteY2-208" fmla="*/ 1949985 h 3060801"/>
              <a:gd name="connsiteX3-209" fmla="*/ 1322024 w 3636181"/>
              <a:gd name="connsiteY3-210" fmla="*/ 3040656 h 3060801"/>
              <a:gd name="connsiteX4-211" fmla="*/ 0 w 3636181"/>
              <a:gd name="connsiteY4-212" fmla="*/ 2511846 h 3060801"/>
              <a:gd name="connsiteX5-213" fmla="*/ 0 w 3636181"/>
              <a:gd name="connsiteY5-214" fmla="*/ 0 h 3060801"/>
              <a:gd name="connsiteX0-215" fmla="*/ 0 w 3474740"/>
              <a:gd name="connsiteY0-216" fmla="*/ 0 h 3060801"/>
              <a:gd name="connsiteX1-217" fmla="*/ 3459297 w 3474740"/>
              <a:gd name="connsiteY1-218" fmla="*/ 11017 h 3060801"/>
              <a:gd name="connsiteX2-219" fmla="*/ 2622014 w 3474740"/>
              <a:gd name="connsiteY2-220" fmla="*/ 1949985 h 3060801"/>
              <a:gd name="connsiteX3-221" fmla="*/ 1322024 w 3474740"/>
              <a:gd name="connsiteY3-222" fmla="*/ 3040656 h 3060801"/>
              <a:gd name="connsiteX4-223" fmla="*/ 0 w 3474740"/>
              <a:gd name="connsiteY4-224" fmla="*/ 2511846 h 3060801"/>
              <a:gd name="connsiteX5-225" fmla="*/ 0 w 3474740"/>
              <a:gd name="connsiteY5-226" fmla="*/ 0 h 3060801"/>
              <a:gd name="connsiteX0-227" fmla="*/ 0 w 3545824"/>
              <a:gd name="connsiteY0-228" fmla="*/ 0 h 3060801"/>
              <a:gd name="connsiteX1-229" fmla="*/ 3459297 w 3545824"/>
              <a:gd name="connsiteY1-230" fmla="*/ 11017 h 3060801"/>
              <a:gd name="connsiteX2-231" fmla="*/ 2622014 w 3545824"/>
              <a:gd name="connsiteY2-232" fmla="*/ 1949985 h 3060801"/>
              <a:gd name="connsiteX3-233" fmla="*/ 1322024 w 3545824"/>
              <a:gd name="connsiteY3-234" fmla="*/ 3040656 h 3060801"/>
              <a:gd name="connsiteX4-235" fmla="*/ 0 w 3545824"/>
              <a:gd name="connsiteY4-236" fmla="*/ 2511846 h 3060801"/>
              <a:gd name="connsiteX5-237" fmla="*/ 0 w 3545824"/>
              <a:gd name="connsiteY5-238" fmla="*/ 0 h 3060801"/>
              <a:gd name="connsiteX0-239" fmla="*/ 0 w 3545824"/>
              <a:gd name="connsiteY0-240" fmla="*/ 0 h 3091988"/>
              <a:gd name="connsiteX1-241" fmla="*/ 3459297 w 3545824"/>
              <a:gd name="connsiteY1-242" fmla="*/ 11017 h 3091988"/>
              <a:gd name="connsiteX2-243" fmla="*/ 2622014 w 3545824"/>
              <a:gd name="connsiteY2-244" fmla="*/ 1949985 h 3091988"/>
              <a:gd name="connsiteX3-245" fmla="*/ 1322024 w 3545824"/>
              <a:gd name="connsiteY3-246" fmla="*/ 3040656 h 3091988"/>
              <a:gd name="connsiteX4-247" fmla="*/ 0 w 3545824"/>
              <a:gd name="connsiteY4-248" fmla="*/ 2511846 h 3091988"/>
              <a:gd name="connsiteX5-249" fmla="*/ 0 w 3545824"/>
              <a:gd name="connsiteY5-250" fmla="*/ 0 h 3091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45824" h="3091988">
                <a:moveTo>
                  <a:pt x="0" y="0"/>
                </a:moveTo>
                <a:lnTo>
                  <a:pt x="3459297" y="11017"/>
                </a:lnTo>
                <a:cubicBezTo>
                  <a:pt x="3578646" y="218500"/>
                  <a:pt x="3749407" y="1345894"/>
                  <a:pt x="2622014" y="1949985"/>
                </a:cubicBezTo>
                <a:cubicBezTo>
                  <a:pt x="1494621" y="2554076"/>
                  <a:pt x="1836144" y="2858878"/>
                  <a:pt x="1322024" y="3040656"/>
                </a:cubicBezTo>
                <a:cubicBezTo>
                  <a:pt x="807904" y="3222434"/>
                  <a:pt x="71609" y="2891928"/>
                  <a:pt x="0" y="2511846"/>
                </a:cubicBezTo>
                <a:lnTo>
                  <a:pt x="0" y="0"/>
                </a:lnTo>
                <a:close/>
              </a:path>
            </a:pathLst>
          </a:custGeom>
          <a:gradFill>
            <a:gsLst>
              <a:gs pos="100000">
                <a:srgbClr val="3988E1"/>
              </a:gs>
              <a:gs pos="0">
                <a:srgbClr val="0A2C6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2700000">
            <a:off x="3984928" y="1338950"/>
            <a:ext cx="4221146" cy="4221146"/>
          </a:xfrm>
          <a:custGeom>
            <a:avLst/>
            <a:gdLst>
              <a:gd name="connsiteX0" fmla="*/ 1262087 w 8043461"/>
              <a:gd name="connsiteY0" fmla="*/ 1262087 h 8043461"/>
              <a:gd name="connsiteX1" fmla="*/ 604632 w 8043461"/>
              <a:gd name="connsiteY1" fmla="*/ 2849324 h 8043461"/>
              <a:gd name="connsiteX2" fmla="*/ 604632 w 8043461"/>
              <a:gd name="connsiteY2" fmla="*/ 5194138 h 8043461"/>
              <a:gd name="connsiteX3" fmla="*/ 2849324 w 8043461"/>
              <a:gd name="connsiteY3" fmla="*/ 7438830 h 8043461"/>
              <a:gd name="connsiteX4" fmla="*/ 5194139 w 8043461"/>
              <a:gd name="connsiteY4" fmla="*/ 7438830 h 8043461"/>
              <a:gd name="connsiteX5" fmla="*/ 7438831 w 8043461"/>
              <a:gd name="connsiteY5" fmla="*/ 5194138 h 8043461"/>
              <a:gd name="connsiteX6" fmla="*/ 7438831 w 8043461"/>
              <a:gd name="connsiteY6" fmla="*/ 2849324 h 8043461"/>
              <a:gd name="connsiteX7" fmla="*/ 5194139 w 8043461"/>
              <a:gd name="connsiteY7" fmla="*/ 604632 h 8043461"/>
              <a:gd name="connsiteX8" fmla="*/ 2849325 w 8043461"/>
              <a:gd name="connsiteY8" fmla="*/ 604632 h 8043461"/>
              <a:gd name="connsiteX9" fmla="*/ 1262087 w 8043461"/>
              <a:gd name="connsiteY9" fmla="*/ 1262087 h 8043461"/>
              <a:gd name="connsiteX10" fmla="*/ 773787 w 8043461"/>
              <a:gd name="connsiteY10" fmla="*/ 773787 h 8043461"/>
              <a:gd name="connsiteX11" fmla="*/ 2641875 w 8043461"/>
              <a:gd name="connsiteY11" fmla="*/ 0 h 8043461"/>
              <a:gd name="connsiteX12" fmla="*/ 5401587 w 8043461"/>
              <a:gd name="connsiteY12" fmla="*/ 0 h 8043461"/>
              <a:gd name="connsiteX13" fmla="*/ 8043461 w 8043461"/>
              <a:gd name="connsiteY13" fmla="*/ 2641875 h 8043461"/>
              <a:gd name="connsiteX14" fmla="*/ 8043461 w 8043461"/>
              <a:gd name="connsiteY14" fmla="*/ 5401586 h 8043461"/>
              <a:gd name="connsiteX15" fmla="*/ 5401586 w 8043461"/>
              <a:gd name="connsiteY15" fmla="*/ 8043461 h 8043461"/>
              <a:gd name="connsiteX16" fmla="*/ 2641875 w 8043461"/>
              <a:gd name="connsiteY16" fmla="*/ 8043461 h 8043461"/>
              <a:gd name="connsiteX17" fmla="*/ 0 w 8043461"/>
              <a:gd name="connsiteY17" fmla="*/ 5401586 h 8043461"/>
              <a:gd name="connsiteX18" fmla="*/ 0 w 8043461"/>
              <a:gd name="connsiteY18" fmla="*/ 2641875 h 8043461"/>
              <a:gd name="connsiteX19" fmla="*/ 773787 w 8043461"/>
              <a:gd name="connsiteY19" fmla="*/ 773787 h 80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43461" h="8043461">
                <a:moveTo>
                  <a:pt x="1262087" y="1262087"/>
                </a:moveTo>
                <a:cubicBezTo>
                  <a:pt x="855878" y="1668296"/>
                  <a:pt x="604632" y="2229469"/>
                  <a:pt x="604632" y="2849324"/>
                </a:cubicBezTo>
                <a:lnTo>
                  <a:pt x="604632" y="5194138"/>
                </a:lnTo>
                <a:cubicBezTo>
                  <a:pt x="604633" y="6433847"/>
                  <a:pt x="1609615" y="7438830"/>
                  <a:pt x="2849324" y="7438830"/>
                </a:cubicBezTo>
                <a:lnTo>
                  <a:pt x="5194139" y="7438830"/>
                </a:lnTo>
                <a:cubicBezTo>
                  <a:pt x="6433847" y="7438830"/>
                  <a:pt x="7438831" y="6433847"/>
                  <a:pt x="7438831" y="5194138"/>
                </a:cubicBezTo>
                <a:lnTo>
                  <a:pt x="7438831" y="2849324"/>
                </a:lnTo>
                <a:cubicBezTo>
                  <a:pt x="7438830" y="1609615"/>
                  <a:pt x="6433847" y="604632"/>
                  <a:pt x="5194139" y="604632"/>
                </a:cubicBezTo>
                <a:lnTo>
                  <a:pt x="2849325" y="604632"/>
                </a:lnTo>
                <a:cubicBezTo>
                  <a:pt x="2229470" y="604631"/>
                  <a:pt x="1668297" y="855877"/>
                  <a:pt x="1262087" y="1262087"/>
                </a:cubicBezTo>
                <a:close/>
                <a:moveTo>
                  <a:pt x="773787" y="773787"/>
                </a:moveTo>
                <a:cubicBezTo>
                  <a:pt x="1251873" y="295702"/>
                  <a:pt x="1912342" y="0"/>
                  <a:pt x="2641875" y="0"/>
                </a:cubicBezTo>
                <a:lnTo>
                  <a:pt x="5401587" y="0"/>
                </a:lnTo>
                <a:cubicBezTo>
                  <a:pt x="6860654" y="0"/>
                  <a:pt x="8043461" y="1182808"/>
                  <a:pt x="8043461" y="2641875"/>
                </a:cubicBezTo>
                <a:lnTo>
                  <a:pt x="8043461" y="5401586"/>
                </a:lnTo>
                <a:cubicBezTo>
                  <a:pt x="8043461" y="6860653"/>
                  <a:pt x="6860653" y="8043461"/>
                  <a:pt x="5401586" y="8043461"/>
                </a:cubicBezTo>
                <a:lnTo>
                  <a:pt x="2641875" y="8043461"/>
                </a:lnTo>
                <a:cubicBezTo>
                  <a:pt x="1182808" y="8043461"/>
                  <a:pt x="0" y="6860653"/>
                  <a:pt x="0" y="5401586"/>
                </a:cubicBezTo>
                <a:lnTo>
                  <a:pt x="0" y="2641875"/>
                </a:lnTo>
                <a:cubicBezTo>
                  <a:pt x="0" y="1912342"/>
                  <a:pt x="295702" y="1251873"/>
                  <a:pt x="773787" y="773787"/>
                </a:cubicBezTo>
                <a:close/>
              </a:path>
            </a:pathLst>
          </a:custGeom>
          <a:solidFill>
            <a:srgbClr val="FFFFFF"/>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8"/>
          <p:cNvSpPr/>
          <p:nvPr/>
        </p:nvSpPr>
        <p:spPr>
          <a:xfrm flipH="1" flipV="1">
            <a:off x="9397983" y="4358501"/>
            <a:ext cx="2805765" cy="2537333"/>
          </a:xfrm>
          <a:custGeom>
            <a:avLst/>
            <a:gdLst>
              <a:gd name="connsiteX0" fmla="*/ 0 w 3602516"/>
              <a:gd name="connsiteY0" fmla="*/ 0 h 3051672"/>
              <a:gd name="connsiteX1" fmla="*/ 3602516 w 3602516"/>
              <a:gd name="connsiteY1" fmla="*/ 0 h 3051672"/>
              <a:gd name="connsiteX2" fmla="*/ 3602516 w 3602516"/>
              <a:gd name="connsiteY2" fmla="*/ 3051672 h 3051672"/>
              <a:gd name="connsiteX3" fmla="*/ 0 w 3602516"/>
              <a:gd name="connsiteY3" fmla="*/ 3051672 h 3051672"/>
              <a:gd name="connsiteX4" fmla="*/ 0 w 3602516"/>
              <a:gd name="connsiteY4" fmla="*/ 0 h 3051672"/>
              <a:gd name="connsiteX0-1" fmla="*/ 0 w 3602516"/>
              <a:gd name="connsiteY0-2" fmla="*/ 0 h 3051672"/>
              <a:gd name="connsiteX1-3" fmla="*/ 3602516 w 3602516"/>
              <a:gd name="connsiteY1-4" fmla="*/ 0 h 3051672"/>
              <a:gd name="connsiteX2-5" fmla="*/ 3602516 w 3602516"/>
              <a:gd name="connsiteY2-6" fmla="*/ 3051672 h 3051672"/>
              <a:gd name="connsiteX3-7" fmla="*/ 0 w 3602516"/>
              <a:gd name="connsiteY3-8" fmla="*/ 3051672 h 3051672"/>
              <a:gd name="connsiteX4-9" fmla="*/ 0 w 3602516"/>
              <a:gd name="connsiteY4-10" fmla="*/ 2511846 h 3051672"/>
              <a:gd name="connsiteX5" fmla="*/ 0 w 3602516"/>
              <a:gd name="connsiteY5" fmla="*/ 0 h 3051672"/>
              <a:gd name="connsiteX0-11" fmla="*/ 0 w 3602516"/>
              <a:gd name="connsiteY0-12" fmla="*/ 0 h 3073706"/>
              <a:gd name="connsiteX1-13" fmla="*/ 3602516 w 3602516"/>
              <a:gd name="connsiteY1-14" fmla="*/ 0 h 3073706"/>
              <a:gd name="connsiteX2-15" fmla="*/ 3602516 w 3602516"/>
              <a:gd name="connsiteY2-16" fmla="*/ 3051672 h 3073706"/>
              <a:gd name="connsiteX3-17" fmla="*/ 1222873 w 3602516"/>
              <a:gd name="connsiteY3-18" fmla="*/ 3073706 h 3073706"/>
              <a:gd name="connsiteX4-19" fmla="*/ 0 w 3602516"/>
              <a:gd name="connsiteY4-20" fmla="*/ 2511846 h 3073706"/>
              <a:gd name="connsiteX5-21" fmla="*/ 0 w 3602516"/>
              <a:gd name="connsiteY5-22" fmla="*/ 0 h 3073706"/>
              <a:gd name="connsiteX0-23" fmla="*/ 0 w 3602516"/>
              <a:gd name="connsiteY0-24" fmla="*/ 0 h 3307491"/>
              <a:gd name="connsiteX1-25" fmla="*/ 3602516 w 3602516"/>
              <a:gd name="connsiteY1-26" fmla="*/ 0 h 3307491"/>
              <a:gd name="connsiteX2-27" fmla="*/ 3602516 w 3602516"/>
              <a:gd name="connsiteY2-28" fmla="*/ 3051672 h 3307491"/>
              <a:gd name="connsiteX3-29" fmla="*/ 1222873 w 3602516"/>
              <a:gd name="connsiteY3-30" fmla="*/ 3073706 h 3307491"/>
              <a:gd name="connsiteX4-31" fmla="*/ 0 w 3602516"/>
              <a:gd name="connsiteY4-32" fmla="*/ 2511846 h 3307491"/>
              <a:gd name="connsiteX5-33" fmla="*/ 0 w 3602516"/>
              <a:gd name="connsiteY5-34" fmla="*/ 0 h 3307491"/>
              <a:gd name="connsiteX0-35" fmla="*/ 0 w 3602516"/>
              <a:gd name="connsiteY0-36" fmla="*/ 0 h 3283093"/>
              <a:gd name="connsiteX1-37" fmla="*/ 3602516 w 3602516"/>
              <a:gd name="connsiteY1-38" fmla="*/ 0 h 3283093"/>
              <a:gd name="connsiteX2-39" fmla="*/ 3602516 w 3602516"/>
              <a:gd name="connsiteY2-40" fmla="*/ 3051672 h 3283093"/>
              <a:gd name="connsiteX3-41" fmla="*/ 1222873 w 3602516"/>
              <a:gd name="connsiteY3-42" fmla="*/ 3073706 h 3283093"/>
              <a:gd name="connsiteX4-43" fmla="*/ 0 w 3602516"/>
              <a:gd name="connsiteY4-44" fmla="*/ 2511846 h 3283093"/>
              <a:gd name="connsiteX5-45" fmla="*/ 0 w 3602516"/>
              <a:gd name="connsiteY5-46" fmla="*/ 0 h 3283093"/>
              <a:gd name="connsiteX0-47" fmla="*/ 0 w 3602516"/>
              <a:gd name="connsiteY0-48" fmla="*/ 0 h 3120379"/>
              <a:gd name="connsiteX1-49" fmla="*/ 3602516 w 3602516"/>
              <a:gd name="connsiteY1-50" fmla="*/ 0 h 3120379"/>
              <a:gd name="connsiteX2-51" fmla="*/ 3227942 w 3602516"/>
              <a:gd name="connsiteY2-52" fmla="*/ 1641513 h 3120379"/>
              <a:gd name="connsiteX3-53" fmla="*/ 1222873 w 3602516"/>
              <a:gd name="connsiteY3-54" fmla="*/ 3073706 h 3120379"/>
              <a:gd name="connsiteX4-55" fmla="*/ 0 w 3602516"/>
              <a:gd name="connsiteY4-56" fmla="*/ 2511846 h 3120379"/>
              <a:gd name="connsiteX5-57" fmla="*/ 0 w 3602516"/>
              <a:gd name="connsiteY5-58" fmla="*/ 0 h 3120379"/>
              <a:gd name="connsiteX0-59" fmla="*/ 0 w 3833955"/>
              <a:gd name="connsiteY0-60" fmla="*/ 0 h 3120379"/>
              <a:gd name="connsiteX1-61" fmla="*/ 3602516 w 3833955"/>
              <a:gd name="connsiteY1-62" fmla="*/ 0 h 3120379"/>
              <a:gd name="connsiteX2-63" fmla="*/ 3227942 w 3833955"/>
              <a:gd name="connsiteY2-64" fmla="*/ 1641513 h 3120379"/>
              <a:gd name="connsiteX3-65" fmla="*/ 1222873 w 3833955"/>
              <a:gd name="connsiteY3-66" fmla="*/ 3073706 h 3120379"/>
              <a:gd name="connsiteX4-67" fmla="*/ 0 w 3833955"/>
              <a:gd name="connsiteY4-68" fmla="*/ 2511846 h 3120379"/>
              <a:gd name="connsiteX5-69" fmla="*/ 0 w 3833955"/>
              <a:gd name="connsiteY5-70" fmla="*/ 0 h 3120379"/>
              <a:gd name="connsiteX0-71" fmla="*/ 0 w 3909580"/>
              <a:gd name="connsiteY0-72" fmla="*/ 0 h 3120379"/>
              <a:gd name="connsiteX1-73" fmla="*/ 3602516 w 3909580"/>
              <a:gd name="connsiteY1-74" fmla="*/ 0 h 3120379"/>
              <a:gd name="connsiteX2-75" fmla="*/ 3227942 w 3909580"/>
              <a:gd name="connsiteY2-76" fmla="*/ 1641513 h 3120379"/>
              <a:gd name="connsiteX3-77" fmla="*/ 1222873 w 3909580"/>
              <a:gd name="connsiteY3-78" fmla="*/ 3073706 h 3120379"/>
              <a:gd name="connsiteX4-79" fmla="*/ 0 w 3909580"/>
              <a:gd name="connsiteY4-80" fmla="*/ 2511846 h 3120379"/>
              <a:gd name="connsiteX5-81" fmla="*/ 0 w 3909580"/>
              <a:gd name="connsiteY5-82" fmla="*/ 0 h 3120379"/>
              <a:gd name="connsiteX0-83" fmla="*/ 0 w 3830732"/>
              <a:gd name="connsiteY0-84" fmla="*/ 0 h 3091551"/>
              <a:gd name="connsiteX1-85" fmla="*/ 3602516 w 3830732"/>
              <a:gd name="connsiteY1-86" fmla="*/ 0 h 3091551"/>
              <a:gd name="connsiteX2-87" fmla="*/ 3227942 w 3830732"/>
              <a:gd name="connsiteY2-88" fmla="*/ 1641513 h 3091551"/>
              <a:gd name="connsiteX3-89" fmla="*/ 1322024 w 3830732"/>
              <a:gd name="connsiteY3-90" fmla="*/ 3040656 h 3091551"/>
              <a:gd name="connsiteX4-91" fmla="*/ 0 w 3830732"/>
              <a:gd name="connsiteY4-92" fmla="*/ 2511846 h 3091551"/>
              <a:gd name="connsiteX5-93" fmla="*/ 0 w 3830732"/>
              <a:gd name="connsiteY5-94" fmla="*/ 0 h 3091551"/>
              <a:gd name="connsiteX0-95" fmla="*/ 0 w 3830732"/>
              <a:gd name="connsiteY0-96" fmla="*/ 0 h 3087039"/>
              <a:gd name="connsiteX1-97" fmla="*/ 3602516 w 3830732"/>
              <a:gd name="connsiteY1-98" fmla="*/ 0 h 3087039"/>
              <a:gd name="connsiteX2-99" fmla="*/ 3227942 w 3830732"/>
              <a:gd name="connsiteY2-100" fmla="*/ 1641513 h 3087039"/>
              <a:gd name="connsiteX3-101" fmla="*/ 1322024 w 3830732"/>
              <a:gd name="connsiteY3-102" fmla="*/ 3040656 h 3087039"/>
              <a:gd name="connsiteX4-103" fmla="*/ 0 w 3830732"/>
              <a:gd name="connsiteY4-104" fmla="*/ 2511846 h 3087039"/>
              <a:gd name="connsiteX5-105" fmla="*/ 0 w 3830732"/>
              <a:gd name="connsiteY5-106" fmla="*/ 0 h 3087039"/>
              <a:gd name="connsiteX0-107" fmla="*/ 0 w 3830732"/>
              <a:gd name="connsiteY0-108" fmla="*/ 0 h 3074453"/>
              <a:gd name="connsiteX1-109" fmla="*/ 3602516 w 3830732"/>
              <a:gd name="connsiteY1-110" fmla="*/ 0 h 3074453"/>
              <a:gd name="connsiteX2-111" fmla="*/ 3227942 w 3830732"/>
              <a:gd name="connsiteY2-112" fmla="*/ 1641513 h 3074453"/>
              <a:gd name="connsiteX3-113" fmla="*/ 1322024 w 3830732"/>
              <a:gd name="connsiteY3-114" fmla="*/ 3040656 h 3074453"/>
              <a:gd name="connsiteX4-115" fmla="*/ 0 w 3830732"/>
              <a:gd name="connsiteY4-116" fmla="*/ 2511846 h 3074453"/>
              <a:gd name="connsiteX5-117" fmla="*/ 0 w 3830732"/>
              <a:gd name="connsiteY5-118" fmla="*/ 0 h 3074453"/>
              <a:gd name="connsiteX0-119" fmla="*/ 0 w 3830732"/>
              <a:gd name="connsiteY0-120" fmla="*/ 0 h 3074453"/>
              <a:gd name="connsiteX1-121" fmla="*/ 3602516 w 3830732"/>
              <a:gd name="connsiteY1-122" fmla="*/ 0 h 3074453"/>
              <a:gd name="connsiteX2-123" fmla="*/ 3227942 w 3830732"/>
              <a:gd name="connsiteY2-124" fmla="*/ 1641513 h 3074453"/>
              <a:gd name="connsiteX3-125" fmla="*/ 1322024 w 3830732"/>
              <a:gd name="connsiteY3-126" fmla="*/ 3040656 h 3074453"/>
              <a:gd name="connsiteX4-127" fmla="*/ 0 w 3830732"/>
              <a:gd name="connsiteY4-128" fmla="*/ 2511846 h 3074453"/>
              <a:gd name="connsiteX5-129" fmla="*/ 0 w 3830732"/>
              <a:gd name="connsiteY5-130" fmla="*/ 0 h 3074453"/>
              <a:gd name="connsiteX0-131" fmla="*/ 0 w 3981446"/>
              <a:gd name="connsiteY0-132" fmla="*/ 0 h 3074453"/>
              <a:gd name="connsiteX1-133" fmla="*/ 3602516 w 3981446"/>
              <a:gd name="connsiteY1-134" fmla="*/ 0 h 3074453"/>
              <a:gd name="connsiteX2-135" fmla="*/ 3227942 w 3981446"/>
              <a:gd name="connsiteY2-136" fmla="*/ 1641513 h 3074453"/>
              <a:gd name="connsiteX3-137" fmla="*/ 1322024 w 3981446"/>
              <a:gd name="connsiteY3-138" fmla="*/ 3040656 h 3074453"/>
              <a:gd name="connsiteX4-139" fmla="*/ 0 w 3981446"/>
              <a:gd name="connsiteY4-140" fmla="*/ 2511846 h 3074453"/>
              <a:gd name="connsiteX5-141" fmla="*/ 0 w 3981446"/>
              <a:gd name="connsiteY5-142" fmla="*/ 0 h 3074453"/>
              <a:gd name="connsiteX0-143" fmla="*/ 0 w 4053696"/>
              <a:gd name="connsiteY0-144" fmla="*/ 0 h 3074453"/>
              <a:gd name="connsiteX1-145" fmla="*/ 3602516 w 4053696"/>
              <a:gd name="connsiteY1-146" fmla="*/ 0 h 3074453"/>
              <a:gd name="connsiteX2-147" fmla="*/ 3227942 w 4053696"/>
              <a:gd name="connsiteY2-148" fmla="*/ 1641513 h 3074453"/>
              <a:gd name="connsiteX3-149" fmla="*/ 1322024 w 4053696"/>
              <a:gd name="connsiteY3-150" fmla="*/ 3040656 h 3074453"/>
              <a:gd name="connsiteX4-151" fmla="*/ 0 w 4053696"/>
              <a:gd name="connsiteY4-152" fmla="*/ 2511846 h 3074453"/>
              <a:gd name="connsiteX5-153" fmla="*/ 0 w 4053696"/>
              <a:gd name="connsiteY5-154" fmla="*/ 0 h 3074453"/>
              <a:gd name="connsiteX0-155" fmla="*/ 0 w 3920314"/>
              <a:gd name="connsiteY0-156" fmla="*/ 0 h 3074453"/>
              <a:gd name="connsiteX1-157" fmla="*/ 3602516 w 3920314"/>
              <a:gd name="connsiteY1-158" fmla="*/ 0 h 3074453"/>
              <a:gd name="connsiteX2-159" fmla="*/ 3227942 w 3920314"/>
              <a:gd name="connsiteY2-160" fmla="*/ 1641513 h 3074453"/>
              <a:gd name="connsiteX3-161" fmla="*/ 1322024 w 3920314"/>
              <a:gd name="connsiteY3-162" fmla="*/ 3040656 h 3074453"/>
              <a:gd name="connsiteX4-163" fmla="*/ 0 w 3920314"/>
              <a:gd name="connsiteY4-164" fmla="*/ 2511846 h 3074453"/>
              <a:gd name="connsiteX5-165" fmla="*/ 0 w 3920314"/>
              <a:gd name="connsiteY5-166" fmla="*/ 0 h 3074453"/>
              <a:gd name="connsiteX0-167" fmla="*/ 0 w 3901764"/>
              <a:gd name="connsiteY0-168" fmla="*/ 0 h 3074453"/>
              <a:gd name="connsiteX1-169" fmla="*/ 3602516 w 3901764"/>
              <a:gd name="connsiteY1-170" fmla="*/ 0 h 3074453"/>
              <a:gd name="connsiteX2-171" fmla="*/ 3227942 w 3901764"/>
              <a:gd name="connsiteY2-172" fmla="*/ 1641513 h 3074453"/>
              <a:gd name="connsiteX3-173" fmla="*/ 1322024 w 3901764"/>
              <a:gd name="connsiteY3-174" fmla="*/ 3040656 h 3074453"/>
              <a:gd name="connsiteX4-175" fmla="*/ 0 w 3901764"/>
              <a:gd name="connsiteY4-176" fmla="*/ 2511846 h 3074453"/>
              <a:gd name="connsiteX5-177" fmla="*/ 0 w 3901764"/>
              <a:gd name="connsiteY5-178" fmla="*/ 0 h 3074453"/>
              <a:gd name="connsiteX0-179" fmla="*/ 0 w 3620959"/>
              <a:gd name="connsiteY0-180" fmla="*/ 0 h 3059638"/>
              <a:gd name="connsiteX1-181" fmla="*/ 3602516 w 3620959"/>
              <a:gd name="connsiteY1-182" fmla="*/ 0 h 3059638"/>
              <a:gd name="connsiteX2-183" fmla="*/ 2104221 w 3620959"/>
              <a:gd name="connsiteY2-184" fmla="*/ 1972019 h 3059638"/>
              <a:gd name="connsiteX3-185" fmla="*/ 1322024 w 3620959"/>
              <a:gd name="connsiteY3-186" fmla="*/ 3040656 h 3059638"/>
              <a:gd name="connsiteX4-187" fmla="*/ 0 w 3620959"/>
              <a:gd name="connsiteY4-188" fmla="*/ 2511846 h 3059638"/>
              <a:gd name="connsiteX5-189" fmla="*/ 0 w 3620959"/>
              <a:gd name="connsiteY5-190" fmla="*/ 0 h 3059638"/>
              <a:gd name="connsiteX0-191" fmla="*/ 0 w 3663778"/>
              <a:gd name="connsiteY0-192" fmla="*/ 0 h 3060801"/>
              <a:gd name="connsiteX1-193" fmla="*/ 3602516 w 3663778"/>
              <a:gd name="connsiteY1-194" fmla="*/ 0 h 3060801"/>
              <a:gd name="connsiteX2-195" fmla="*/ 2622014 w 3663778"/>
              <a:gd name="connsiteY2-196" fmla="*/ 1949985 h 3060801"/>
              <a:gd name="connsiteX3-197" fmla="*/ 1322024 w 3663778"/>
              <a:gd name="connsiteY3-198" fmla="*/ 3040656 h 3060801"/>
              <a:gd name="connsiteX4-199" fmla="*/ 0 w 3663778"/>
              <a:gd name="connsiteY4-200" fmla="*/ 2511846 h 3060801"/>
              <a:gd name="connsiteX5-201" fmla="*/ 0 w 3663778"/>
              <a:gd name="connsiteY5-202" fmla="*/ 0 h 3060801"/>
              <a:gd name="connsiteX0-203" fmla="*/ 0 w 3636181"/>
              <a:gd name="connsiteY0-204" fmla="*/ 0 h 3060801"/>
              <a:gd name="connsiteX1-205" fmla="*/ 3602516 w 3636181"/>
              <a:gd name="connsiteY1-206" fmla="*/ 0 h 3060801"/>
              <a:gd name="connsiteX2-207" fmla="*/ 2622014 w 3636181"/>
              <a:gd name="connsiteY2-208" fmla="*/ 1949985 h 3060801"/>
              <a:gd name="connsiteX3-209" fmla="*/ 1322024 w 3636181"/>
              <a:gd name="connsiteY3-210" fmla="*/ 3040656 h 3060801"/>
              <a:gd name="connsiteX4-211" fmla="*/ 0 w 3636181"/>
              <a:gd name="connsiteY4-212" fmla="*/ 2511846 h 3060801"/>
              <a:gd name="connsiteX5-213" fmla="*/ 0 w 3636181"/>
              <a:gd name="connsiteY5-214" fmla="*/ 0 h 3060801"/>
              <a:gd name="connsiteX0-215" fmla="*/ 0 w 3474740"/>
              <a:gd name="connsiteY0-216" fmla="*/ 0 h 3060801"/>
              <a:gd name="connsiteX1-217" fmla="*/ 3459297 w 3474740"/>
              <a:gd name="connsiteY1-218" fmla="*/ 11017 h 3060801"/>
              <a:gd name="connsiteX2-219" fmla="*/ 2622014 w 3474740"/>
              <a:gd name="connsiteY2-220" fmla="*/ 1949985 h 3060801"/>
              <a:gd name="connsiteX3-221" fmla="*/ 1322024 w 3474740"/>
              <a:gd name="connsiteY3-222" fmla="*/ 3040656 h 3060801"/>
              <a:gd name="connsiteX4-223" fmla="*/ 0 w 3474740"/>
              <a:gd name="connsiteY4-224" fmla="*/ 2511846 h 3060801"/>
              <a:gd name="connsiteX5-225" fmla="*/ 0 w 3474740"/>
              <a:gd name="connsiteY5-226" fmla="*/ 0 h 3060801"/>
              <a:gd name="connsiteX0-227" fmla="*/ 0 w 3545824"/>
              <a:gd name="connsiteY0-228" fmla="*/ 0 h 3060801"/>
              <a:gd name="connsiteX1-229" fmla="*/ 3459297 w 3545824"/>
              <a:gd name="connsiteY1-230" fmla="*/ 11017 h 3060801"/>
              <a:gd name="connsiteX2-231" fmla="*/ 2622014 w 3545824"/>
              <a:gd name="connsiteY2-232" fmla="*/ 1949985 h 3060801"/>
              <a:gd name="connsiteX3-233" fmla="*/ 1322024 w 3545824"/>
              <a:gd name="connsiteY3-234" fmla="*/ 3040656 h 3060801"/>
              <a:gd name="connsiteX4-235" fmla="*/ 0 w 3545824"/>
              <a:gd name="connsiteY4-236" fmla="*/ 2511846 h 3060801"/>
              <a:gd name="connsiteX5-237" fmla="*/ 0 w 3545824"/>
              <a:gd name="connsiteY5-238" fmla="*/ 0 h 3060801"/>
              <a:gd name="connsiteX0-239" fmla="*/ 0 w 3545824"/>
              <a:gd name="connsiteY0-240" fmla="*/ 0 h 3091988"/>
              <a:gd name="connsiteX1-241" fmla="*/ 3459297 w 3545824"/>
              <a:gd name="connsiteY1-242" fmla="*/ 11017 h 3091988"/>
              <a:gd name="connsiteX2-243" fmla="*/ 2622014 w 3545824"/>
              <a:gd name="connsiteY2-244" fmla="*/ 1949985 h 3091988"/>
              <a:gd name="connsiteX3-245" fmla="*/ 1322024 w 3545824"/>
              <a:gd name="connsiteY3-246" fmla="*/ 3040656 h 3091988"/>
              <a:gd name="connsiteX4-247" fmla="*/ 0 w 3545824"/>
              <a:gd name="connsiteY4-248" fmla="*/ 2511846 h 3091988"/>
              <a:gd name="connsiteX5-249" fmla="*/ 0 w 3545824"/>
              <a:gd name="connsiteY5-250" fmla="*/ 0 h 3091988"/>
              <a:gd name="connsiteX0-251" fmla="*/ 0 w 3474484"/>
              <a:gd name="connsiteY0-252" fmla="*/ 0 h 3060709"/>
              <a:gd name="connsiteX1-253" fmla="*/ 3459297 w 3474484"/>
              <a:gd name="connsiteY1-254" fmla="*/ 11017 h 3060709"/>
              <a:gd name="connsiteX2-255" fmla="*/ 2622014 w 3474484"/>
              <a:gd name="connsiteY2-256" fmla="*/ 1949985 h 3060709"/>
              <a:gd name="connsiteX3-257" fmla="*/ 1395454 w 3474484"/>
              <a:gd name="connsiteY3-258" fmla="*/ 3005698 h 3060709"/>
              <a:gd name="connsiteX4-259" fmla="*/ 0 w 3474484"/>
              <a:gd name="connsiteY4-260" fmla="*/ 2511846 h 3060709"/>
              <a:gd name="connsiteX5-261" fmla="*/ 0 w 3474484"/>
              <a:gd name="connsiteY5-262" fmla="*/ 0 h 3060709"/>
              <a:gd name="connsiteX0-263" fmla="*/ 0 w 3485931"/>
              <a:gd name="connsiteY0-264" fmla="*/ 0 h 3060709"/>
              <a:gd name="connsiteX1-265" fmla="*/ 3459297 w 3485931"/>
              <a:gd name="connsiteY1-266" fmla="*/ 11017 h 3060709"/>
              <a:gd name="connsiteX2-267" fmla="*/ 2622014 w 3485931"/>
              <a:gd name="connsiteY2-268" fmla="*/ 1949985 h 3060709"/>
              <a:gd name="connsiteX3-269" fmla="*/ 1395454 w 3485931"/>
              <a:gd name="connsiteY3-270" fmla="*/ 3005698 h 3060709"/>
              <a:gd name="connsiteX4-271" fmla="*/ 0 w 3485931"/>
              <a:gd name="connsiteY4-272" fmla="*/ 2511846 h 3060709"/>
              <a:gd name="connsiteX5-273" fmla="*/ 0 w 3485931"/>
              <a:gd name="connsiteY5-274" fmla="*/ 0 h 3060709"/>
              <a:gd name="connsiteX0-275" fmla="*/ 0 w 3306949"/>
              <a:gd name="connsiteY0-276" fmla="*/ 0 h 3060709"/>
              <a:gd name="connsiteX1-277" fmla="*/ 3287961 w 3306949"/>
              <a:gd name="connsiteY1-278" fmla="*/ 22670 h 3060709"/>
              <a:gd name="connsiteX2-279" fmla="*/ 2622014 w 3306949"/>
              <a:gd name="connsiteY2-280" fmla="*/ 1949985 h 3060709"/>
              <a:gd name="connsiteX3-281" fmla="*/ 1395454 w 3306949"/>
              <a:gd name="connsiteY3-282" fmla="*/ 3005698 h 3060709"/>
              <a:gd name="connsiteX4-283" fmla="*/ 0 w 3306949"/>
              <a:gd name="connsiteY4-284" fmla="*/ 2511846 h 3060709"/>
              <a:gd name="connsiteX5-285" fmla="*/ 0 w 3306949"/>
              <a:gd name="connsiteY5-286" fmla="*/ 0 h 3060709"/>
              <a:gd name="connsiteX0-287" fmla="*/ 0 w 3516473"/>
              <a:gd name="connsiteY0-288" fmla="*/ 0 h 3060709"/>
              <a:gd name="connsiteX1-289" fmla="*/ 3287961 w 3516473"/>
              <a:gd name="connsiteY1-290" fmla="*/ 22670 h 3060709"/>
              <a:gd name="connsiteX2-291" fmla="*/ 2622014 w 3516473"/>
              <a:gd name="connsiteY2-292" fmla="*/ 1949985 h 3060709"/>
              <a:gd name="connsiteX3-293" fmla="*/ 1395454 w 3516473"/>
              <a:gd name="connsiteY3-294" fmla="*/ 3005698 h 3060709"/>
              <a:gd name="connsiteX4-295" fmla="*/ 0 w 3516473"/>
              <a:gd name="connsiteY4-296" fmla="*/ 2511846 h 3060709"/>
              <a:gd name="connsiteX5-297" fmla="*/ 0 w 3516473"/>
              <a:gd name="connsiteY5-298" fmla="*/ 0 h 3060709"/>
              <a:gd name="connsiteX0-299" fmla="*/ 0 w 3550580"/>
              <a:gd name="connsiteY0-300" fmla="*/ 0 h 3060709"/>
              <a:gd name="connsiteX1-301" fmla="*/ 3287961 w 3550580"/>
              <a:gd name="connsiteY1-302" fmla="*/ 22670 h 3060709"/>
              <a:gd name="connsiteX2-303" fmla="*/ 2622014 w 3550580"/>
              <a:gd name="connsiteY2-304" fmla="*/ 1949985 h 3060709"/>
              <a:gd name="connsiteX3-305" fmla="*/ 1395454 w 3550580"/>
              <a:gd name="connsiteY3-306" fmla="*/ 3005698 h 3060709"/>
              <a:gd name="connsiteX4-307" fmla="*/ 0 w 3550580"/>
              <a:gd name="connsiteY4-308" fmla="*/ 2511846 h 3060709"/>
              <a:gd name="connsiteX5-309" fmla="*/ 0 w 3550580"/>
              <a:gd name="connsiteY5-310" fmla="*/ 0 h 3060709"/>
              <a:gd name="connsiteX0-311" fmla="*/ 0 w 3554630"/>
              <a:gd name="connsiteY0-312" fmla="*/ 0 h 3060709"/>
              <a:gd name="connsiteX1-313" fmla="*/ 3287961 w 3554630"/>
              <a:gd name="connsiteY1-314" fmla="*/ 22670 h 3060709"/>
              <a:gd name="connsiteX2-315" fmla="*/ 2622014 w 3554630"/>
              <a:gd name="connsiteY2-316" fmla="*/ 1949985 h 3060709"/>
              <a:gd name="connsiteX3-317" fmla="*/ 1395454 w 3554630"/>
              <a:gd name="connsiteY3-318" fmla="*/ 3005698 h 3060709"/>
              <a:gd name="connsiteX4-319" fmla="*/ 0 w 3554630"/>
              <a:gd name="connsiteY4-320" fmla="*/ 2511846 h 3060709"/>
              <a:gd name="connsiteX5-321" fmla="*/ 0 w 3554630"/>
              <a:gd name="connsiteY5-322" fmla="*/ 0 h 30607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554630" h="3060709">
                <a:moveTo>
                  <a:pt x="0" y="0"/>
                </a:moveTo>
                <a:lnTo>
                  <a:pt x="3287961" y="22670"/>
                </a:lnTo>
                <a:cubicBezTo>
                  <a:pt x="3970269" y="952609"/>
                  <a:pt x="3194434" y="1767432"/>
                  <a:pt x="2622014" y="1949985"/>
                </a:cubicBezTo>
                <a:cubicBezTo>
                  <a:pt x="2049594" y="2132538"/>
                  <a:pt x="1909574" y="2823920"/>
                  <a:pt x="1395454" y="3005698"/>
                </a:cubicBezTo>
                <a:cubicBezTo>
                  <a:pt x="881334" y="3187476"/>
                  <a:pt x="71609" y="2891928"/>
                  <a:pt x="0" y="2511846"/>
                </a:cubicBezTo>
                <a:lnTo>
                  <a:pt x="0" y="0"/>
                </a:lnTo>
                <a:close/>
              </a:path>
            </a:pathLst>
          </a:custGeom>
          <a:gradFill>
            <a:gsLst>
              <a:gs pos="100000">
                <a:srgbClr val="3988E1"/>
              </a:gs>
              <a:gs pos="0">
                <a:srgbClr val="0A2C6B"/>
              </a:gs>
            </a:gsLst>
            <a:lin ang="2700000" scaled="0"/>
          </a:gra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806100" y="3078762"/>
            <a:ext cx="2954656" cy="923330"/>
          </a:xfrm>
          <a:prstGeom prst="rect">
            <a:avLst/>
          </a:prstGeom>
          <a:noFill/>
        </p:spPr>
        <p:txBody>
          <a:bodyPr wrap="none" rtlCol="0">
            <a:spAutoFit/>
          </a:bodyPr>
          <a:lstStyle/>
          <a:p>
            <a:pPr algn="ctr"/>
            <a:r>
              <a:rPr lang="zh-CN" altLang="en-US" sz="5400" dirty="0" smtClean="0">
                <a:solidFill>
                  <a:schemeClr val="tx1">
                    <a:lumMod val="75000"/>
                    <a:lumOff val="25000"/>
                  </a:schemeClr>
                </a:solidFill>
                <a:effectLst>
                  <a:outerShdw blurRad="25400" dist="25400" dir="2700000" algn="tl">
                    <a:srgbClr val="000000">
                      <a:alpha val="20000"/>
                    </a:srgbClr>
                  </a:outerShdw>
                </a:effectLst>
                <a:latin typeface="字魂35号-经典雅黑" panose="02000000000000000000" pitchFamily="2" charset="-122"/>
                <a:ea typeface="字魂35号-经典雅黑" panose="02000000000000000000" pitchFamily="2" charset="-122"/>
              </a:rPr>
              <a:t>演示完毕</a:t>
            </a:r>
            <a:endParaRPr lang="zh-CN" altLang="en-US" sz="5400" dirty="0">
              <a:solidFill>
                <a:schemeClr val="tx1">
                  <a:lumMod val="75000"/>
                  <a:lumOff val="25000"/>
                </a:schemeClr>
              </a:solidFill>
              <a:effectLst>
                <a:outerShdw blurRad="25400" dist="25400" dir="2700000" algn="tl">
                  <a:srgbClr val="000000">
                    <a:alpha val="20000"/>
                  </a:srgbClr>
                </a:outerShdw>
              </a:effectLst>
              <a:latin typeface="字魂35号-经典雅黑" panose="02000000000000000000" pitchFamily="2" charset="-122"/>
              <a:ea typeface="字魂35号-经典雅黑" panose="02000000000000000000" pitchFamily="2" charset="-122"/>
            </a:endParaRPr>
          </a:p>
        </p:txBody>
      </p:sp>
      <p:sp>
        <p:nvSpPr>
          <p:cNvPr id="17" name="文本框 16"/>
          <p:cNvSpPr txBox="1"/>
          <p:nvPr/>
        </p:nvSpPr>
        <p:spPr>
          <a:xfrm>
            <a:off x="8532078" y="3078762"/>
            <a:ext cx="2954656" cy="923330"/>
          </a:xfrm>
          <a:prstGeom prst="rect">
            <a:avLst/>
          </a:prstGeom>
          <a:noFill/>
        </p:spPr>
        <p:txBody>
          <a:bodyPr wrap="none" rtlCol="0">
            <a:spAutoFit/>
          </a:bodyPr>
          <a:lstStyle/>
          <a:p>
            <a:pPr algn="ctr"/>
            <a:r>
              <a:rPr lang="zh-CN" altLang="en-US" sz="5400" dirty="0" smtClean="0">
                <a:solidFill>
                  <a:schemeClr val="tx1">
                    <a:lumMod val="75000"/>
                    <a:lumOff val="25000"/>
                  </a:schemeClr>
                </a:solidFill>
                <a:effectLst>
                  <a:outerShdw blurRad="25400" dist="25400" dir="2700000" algn="tl">
                    <a:srgbClr val="000000">
                      <a:alpha val="20000"/>
                    </a:srgbClr>
                  </a:outerShdw>
                </a:effectLst>
                <a:latin typeface="字魂35号-经典雅黑" panose="02000000000000000000" pitchFamily="2" charset="-122"/>
                <a:ea typeface="字魂35号-经典雅黑" panose="02000000000000000000" pitchFamily="2" charset="-122"/>
              </a:rPr>
              <a:t>谢谢观看</a:t>
            </a:r>
            <a:endParaRPr lang="zh-CN" altLang="en-US" sz="5400" dirty="0">
              <a:solidFill>
                <a:schemeClr val="tx1">
                  <a:lumMod val="75000"/>
                  <a:lumOff val="25000"/>
                </a:schemeClr>
              </a:solidFill>
              <a:effectLst>
                <a:outerShdw blurRad="25400" dist="25400" dir="2700000" algn="tl">
                  <a:srgbClr val="000000">
                    <a:alpha val="20000"/>
                  </a:srgbClr>
                </a:outerShdw>
              </a:effectLst>
              <a:latin typeface="字魂35号-经典雅黑" panose="02000000000000000000" pitchFamily="2" charset="-122"/>
              <a:ea typeface="字魂35号-经典雅黑" panose="02000000000000000000" pitchFamily="2" charset="-122"/>
            </a:endParaRPr>
          </a:p>
        </p:txBody>
      </p:sp>
      <p:pic>
        <p:nvPicPr>
          <p:cNvPr id="2" name="图片 1" descr="LOGO"/>
          <p:cNvPicPr>
            <a:picLocks noChangeAspect="1"/>
          </p:cNvPicPr>
          <p:nvPr/>
        </p:nvPicPr>
        <p:blipFill>
          <a:blip r:embed="rId1"/>
          <a:stretch>
            <a:fillRect/>
          </a:stretch>
        </p:blipFill>
        <p:spPr>
          <a:xfrm>
            <a:off x="5261610" y="2914015"/>
            <a:ext cx="1769110" cy="1029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0-#ppt_w/2"/>
                                          </p:val>
                                        </p:tav>
                                        <p:tav tm="100000">
                                          <p:val>
                                            <p:strVal val="#ppt_x"/>
                                          </p:val>
                                        </p:tav>
                                      </p:tavLst>
                                    </p:anim>
                                    <p:anim calcmode="lin" valueType="num">
                                      <p:cBhvr additive="base">
                                        <p:cTn id="20" dur="750" fill="hold"/>
                                        <p:tgtEl>
                                          <p:spTgt spid="25"/>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750" fill="hold"/>
                                        <p:tgtEl>
                                          <p:spTgt spid="23"/>
                                        </p:tgtEl>
                                        <p:attrNameLst>
                                          <p:attrName>ppt_w</p:attrName>
                                        </p:attrNameLst>
                                      </p:cBhvr>
                                      <p:tavLst>
                                        <p:tav tm="0">
                                          <p:val>
                                            <p:fltVal val="0"/>
                                          </p:val>
                                        </p:tav>
                                        <p:tav tm="100000">
                                          <p:val>
                                            <p:strVal val="#ppt_w"/>
                                          </p:val>
                                        </p:tav>
                                      </p:tavLst>
                                    </p:anim>
                                    <p:anim calcmode="lin" valueType="num">
                                      <p:cBhvr>
                                        <p:cTn id="24" dur="750" fill="hold"/>
                                        <p:tgtEl>
                                          <p:spTgt spid="23"/>
                                        </p:tgtEl>
                                        <p:attrNameLst>
                                          <p:attrName>ppt_h</p:attrName>
                                        </p:attrNameLst>
                                      </p:cBhvr>
                                      <p:tavLst>
                                        <p:tav tm="0">
                                          <p:val>
                                            <p:fltVal val="0"/>
                                          </p:val>
                                        </p:tav>
                                        <p:tav tm="100000">
                                          <p:val>
                                            <p:strVal val="#ppt_h"/>
                                          </p:val>
                                        </p:tav>
                                      </p:tavLst>
                                    </p:anim>
                                    <p:animEffect transition="in" filter="fade">
                                      <p:cBhvr>
                                        <p:cTn id="25" dur="750"/>
                                        <p:tgtEl>
                                          <p:spTgt spid="23"/>
                                        </p:tgtEl>
                                      </p:cBhvr>
                                    </p:animEffect>
                                  </p:childTnLst>
                                </p:cTn>
                              </p:par>
                              <p:par>
                                <p:cTn id="26" presetID="41" presetClass="entr" presetSubtype="0" fill="hold" grpId="0" nodeType="withEffect">
                                  <p:stCondLst>
                                    <p:cond delay="800"/>
                                  </p:stCondLst>
                                  <p:iterate type="lt">
                                    <p:tmPct val="10000"/>
                                  </p:iterate>
                                  <p:childTnLst>
                                    <p:set>
                                      <p:cBhvr>
                                        <p:cTn id="27" dur="1000"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9" dur="1000" fill="hold"/>
                                        <p:tgtEl>
                                          <p:spTgt spid="31"/>
                                        </p:tgtEl>
                                        <p:attrNameLst>
                                          <p:attrName>ppt_y</p:attrName>
                                        </p:attrNameLst>
                                      </p:cBhvr>
                                      <p:tavLst>
                                        <p:tav tm="0">
                                          <p:val>
                                            <p:strVal val="#ppt_y"/>
                                          </p:val>
                                        </p:tav>
                                        <p:tav tm="100000">
                                          <p:val>
                                            <p:strVal val="#ppt_y"/>
                                          </p:val>
                                        </p:tav>
                                      </p:tavLst>
                                    </p:anim>
                                    <p:anim calcmode="lin" valueType="num">
                                      <p:cBhvr>
                                        <p:cTn id="30" dur="10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31" dur="10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1000" tmFilter="0,0; .5, 1; 1, 1"/>
                                        <p:tgtEl>
                                          <p:spTgt spid="31"/>
                                        </p:tgtEl>
                                      </p:cBhvr>
                                    </p:animEffect>
                                  </p:childTnLst>
                                </p:cTn>
                              </p:par>
                              <p:par>
                                <p:cTn id="33" presetID="41" presetClass="entr" presetSubtype="0" fill="hold" grpId="0" nodeType="withEffect">
                                  <p:stCondLst>
                                    <p:cond delay="800"/>
                                  </p:stCondLst>
                                  <p:iterate type="lt">
                                    <p:tmPct val="10000"/>
                                  </p:iterate>
                                  <p:childTnLst>
                                    <p:set>
                                      <p:cBhvr>
                                        <p:cTn id="34" dur="1000"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6" dur="1000" fill="hold"/>
                                        <p:tgtEl>
                                          <p:spTgt spid="17"/>
                                        </p:tgtEl>
                                        <p:attrNameLst>
                                          <p:attrName>ppt_y</p:attrName>
                                        </p:attrNameLst>
                                      </p:cBhvr>
                                      <p:tavLst>
                                        <p:tav tm="0">
                                          <p:val>
                                            <p:strVal val="#ppt_y"/>
                                          </p:val>
                                        </p:tav>
                                        <p:tav tm="100000">
                                          <p:val>
                                            <p:strVal val="#ppt_y"/>
                                          </p:val>
                                        </p:tav>
                                      </p:tavLst>
                                    </p:anim>
                                    <p:anim calcmode="lin" valueType="num">
                                      <p:cBhvr>
                                        <p:cTn id="37"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8"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1000" tmFilter="0,0; .5, 1; 1, 1"/>
                                        <p:tgtEl>
                                          <p:spTgt spid="17"/>
                                        </p:tgtEl>
                                      </p:cBhvr>
                                    </p:animEffect>
                                  </p:childTnLst>
                                </p:cTn>
                              </p:par>
                              <p:par>
                                <p:cTn id="40" presetID="55" presetClass="entr" presetSubtype="0" fill="hold" nodeType="withEffect">
                                  <p:stCondLst>
                                    <p:cond delay="1000"/>
                                  </p:stCondLst>
                                  <p:childTnLst>
                                    <p:set>
                                      <p:cBhvr>
                                        <p:cTn id="41" dur="3000" fill="hold">
                                          <p:stCondLst>
                                            <p:cond delay="0"/>
                                          </p:stCondLst>
                                        </p:cTn>
                                        <p:tgtEl>
                                          <p:spTgt spid="2"/>
                                        </p:tgtEl>
                                        <p:attrNameLst>
                                          <p:attrName>style.visibility</p:attrName>
                                        </p:attrNameLst>
                                      </p:cBhvr>
                                      <p:to>
                                        <p:strVal val="visible"/>
                                      </p:to>
                                    </p:set>
                                    <p:anim calcmode="lin" valueType="num">
                                      <p:cBhvr>
                                        <p:cTn id="42" dur="3000" fill="hold"/>
                                        <p:tgtEl>
                                          <p:spTgt spid="2"/>
                                        </p:tgtEl>
                                        <p:attrNameLst>
                                          <p:attrName>ppt_w</p:attrName>
                                        </p:attrNameLst>
                                      </p:cBhvr>
                                      <p:tavLst>
                                        <p:tav tm="0">
                                          <p:val>
                                            <p:strVal val="#ppt_w*0.70"/>
                                          </p:val>
                                        </p:tav>
                                        <p:tav tm="100000">
                                          <p:val>
                                            <p:strVal val="#ppt_w"/>
                                          </p:val>
                                        </p:tav>
                                      </p:tavLst>
                                    </p:anim>
                                    <p:anim calcmode="lin" valueType="num">
                                      <p:cBhvr>
                                        <p:cTn id="43" dur="3000" fill="hold"/>
                                        <p:tgtEl>
                                          <p:spTgt spid="2"/>
                                        </p:tgtEl>
                                        <p:attrNameLst>
                                          <p:attrName>ppt_h</p:attrName>
                                        </p:attrNameLst>
                                      </p:cBhvr>
                                      <p:tavLst>
                                        <p:tav tm="0">
                                          <p:val>
                                            <p:strVal val="#ppt_h"/>
                                          </p:val>
                                        </p:tav>
                                        <p:tav tm="100000">
                                          <p:val>
                                            <p:strVal val="#ppt_h"/>
                                          </p:val>
                                        </p:tav>
                                      </p:tavLst>
                                    </p:anim>
                                    <p:animEffect transition="in" filter="fade">
                                      <p:cBhvr>
                                        <p:cTn id="44"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19" grpId="0" bldLvl="0" animBg="1"/>
      <p:bldP spid="23" grpId="0" bldLvl="0" animBg="1"/>
      <p:bldP spid="20" grpId="0" bldLvl="0" animBg="1"/>
      <p:bldP spid="31"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4731163" cy="6858000"/>
          </a:xfrm>
          <a:custGeom>
            <a:avLst/>
            <a:gdLst>
              <a:gd name="connsiteX0" fmla="*/ 0 w 4059936"/>
              <a:gd name="connsiteY0" fmla="*/ 0 h 6858000"/>
              <a:gd name="connsiteX1" fmla="*/ 4059936 w 4059936"/>
              <a:gd name="connsiteY1" fmla="*/ 0 h 6858000"/>
              <a:gd name="connsiteX2" fmla="*/ 4059936 w 4059936"/>
              <a:gd name="connsiteY2" fmla="*/ 6858000 h 6858000"/>
              <a:gd name="connsiteX3" fmla="*/ 0 w 4059936"/>
              <a:gd name="connsiteY3" fmla="*/ 6858000 h 6858000"/>
              <a:gd name="connsiteX4" fmla="*/ 0 w 4059936"/>
              <a:gd name="connsiteY4" fmla="*/ 0 h 6858000"/>
              <a:gd name="connsiteX0-1" fmla="*/ 0 w 4059936"/>
              <a:gd name="connsiteY0-2" fmla="*/ 0 h 6858000"/>
              <a:gd name="connsiteX1-3" fmla="*/ 4059936 w 4059936"/>
              <a:gd name="connsiteY1-4" fmla="*/ 0 h 6858000"/>
              <a:gd name="connsiteX2-5" fmla="*/ 4059936 w 4059936"/>
              <a:gd name="connsiteY2-6" fmla="*/ 6858000 h 6858000"/>
              <a:gd name="connsiteX3-7" fmla="*/ 2615184 w 4059936"/>
              <a:gd name="connsiteY3-8" fmla="*/ 6839712 h 6858000"/>
              <a:gd name="connsiteX4-9" fmla="*/ 0 w 4059936"/>
              <a:gd name="connsiteY4-10" fmla="*/ 6858000 h 6858000"/>
              <a:gd name="connsiteX5" fmla="*/ 0 w 4059936"/>
              <a:gd name="connsiteY5" fmla="*/ 0 h 6858000"/>
              <a:gd name="connsiteX0-11" fmla="*/ 0 w 4059936"/>
              <a:gd name="connsiteY0-12" fmla="*/ 0 h 6858000"/>
              <a:gd name="connsiteX1-13" fmla="*/ 4059936 w 4059936"/>
              <a:gd name="connsiteY1-14" fmla="*/ 0 h 6858000"/>
              <a:gd name="connsiteX2-15" fmla="*/ 3328416 w 4059936"/>
              <a:gd name="connsiteY2-16" fmla="*/ 4133088 h 6858000"/>
              <a:gd name="connsiteX3-17" fmla="*/ 2615184 w 4059936"/>
              <a:gd name="connsiteY3-18" fmla="*/ 6839712 h 6858000"/>
              <a:gd name="connsiteX4-19" fmla="*/ 0 w 4059936"/>
              <a:gd name="connsiteY4-20" fmla="*/ 6858000 h 6858000"/>
              <a:gd name="connsiteX5-21" fmla="*/ 0 w 4059936"/>
              <a:gd name="connsiteY5-22" fmla="*/ 0 h 6858000"/>
              <a:gd name="connsiteX0-23" fmla="*/ 0 w 4220071"/>
              <a:gd name="connsiteY0-24" fmla="*/ 0 h 6858000"/>
              <a:gd name="connsiteX1-25" fmla="*/ 4059936 w 4220071"/>
              <a:gd name="connsiteY1-26" fmla="*/ 0 h 6858000"/>
              <a:gd name="connsiteX2-27" fmla="*/ 3328416 w 4220071"/>
              <a:gd name="connsiteY2-28" fmla="*/ 4133088 h 6858000"/>
              <a:gd name="connsiteX3-29" fmla="*/ 2615184 w 4220071"/>
              <a:gd name="connsiteY3-30" fmla="*/ 6839712 h 6858000"/>
              <a:gd name="connsiteX4-31" fmla="*/ 0 w 4220071"/>
              <a:gd name="connsiteY4-32" fmla="*/ 6858000 h 6858000"/>
              <a:gd name="connsiteX5-33" fmla="*/ 0 w 4220071"/>
              <a:gd name="connsiteY5-34" fmla="*/ 0 h 6858000"/>
              <a:gd name="connsiteX0-35" fmla="*/ 0 w 4501965"/>
              <a:gd name="connsiteY0-36" fmla="*/ 0 h 6858000"/>
              <a:gd name="connsiteX1-37" fmla="*/ 4059936 w 4501965"/>
              <a:gd name="connsiteY1-38" fmla="*/ 0 h 6858000"/>
              <a:gd name="connsiteX2-39" fmla="*/ 3328416 w 4501965"/>
              <a:gd name="connsiteY2-40" fmla="*/ 4133088 h 6858000"/>
              <a:gd name="connsiteX3-41" fmla="*/ 2615184 w 4501965"/>
              <a:gd name="connsiteY3-42" fmla="*/ 6839712 h 6858000"/>
              <a:gd name="connsiteX4-43" fmla="*/ 0 w 4501965"/>
              <a:gd name="connsiteY4-44" fmla="*/ 6858000 h 6858000"/>
              <a:gd name="connsiteX5-45" fmla="*/ 0 w 4501965"/>
              <a:gd name="connsiteY5-46" fmla="*/ 0 h 6858000"/>
              <a:gd name="connsiteX0-47" fmla="*/ 0 w 4731163"/>
              <a:gd name="connsiteY0-48" fmla="*/ 0 h 6858000"/>
              <a:gd name="connsiteX1-49" fmla="*/ 4059936 w 4731163"/>
              <a:gd name="connsiteY1-50" fmla="*/ 0 h 6858000"/>
              <a:gd name="connsiteX2-51" fmla="*/ 3785616 w 4731163"/>
              <a:gd name="connsiteY2-52" fmla="*/ 3803904 h 6858000"/>
              <a:gd name="connsiteX3-53" fmla="*/ 2615184 w 4731163"/>
              <a:gd name="connsiteY3-54" fmla="*/ 6839712 h 6858000"/>
              <a:gd name="connsiteX4-55" fmla="*/ 0 w 4731163"/>
              <a:gd name="connsiteY4-56" fmla="*/ 6858000 h 6858000"/>
              <a:gd name="connsiteX5-57" fmla="*/ 0 w 4731163"/>
              <a:gd name="connsiteY5-58" fmla="*/ 0 h 6858000"/>
              <a:gd name="connsiteX0-59" fmla="*/ 0 w 4731163"/>
              <a:gd name="connsiteY0-60" fmla="*/ 0 h 6858000"/>
              <a:gd name="connsiteX1-61" fmla="*/ 4059936 w 4731163"/>
              <a:gd name="connsiteY1-62" fmla="*/ 0 h 6858000"/>
              <a:gd name="connsiteX2-63" fmla="*/ 3785616 w 4731163"/>
              <a:gd name="connsiteY2-64" fmla="*/ 3803904 h 6858000"/>
              <a:gd name="connsiteX3-65" fmla="*/ 2615184 w 4731163"/>
              <a:gd name="connsiteY3-66" fmla="*/ 6839712 h 6858000"/>
              <a:gd name="connsiteX4-67" fmla="*/ 0 w 4731163"/>
              <a:gd name="connsiteY4-68" fmla="*/ 6858000 h 6858000"/>
              <a:gd name="connsiteX5-69" fmla="*/ 0 w 4731163"/>
              <a:gd name="connsiteY5-70"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731163" h="6858000">
                <a:moveTo>
                  <a:pt x="0" y="0"/>
                </a:moveTo>
                <a:lnTo>
                  <a:pt x="4059936" y="0"/>
                </a:lnTo>
                <a:cubicBezTo>
                  <a:pt x="4614672" y="688848"/>
                  <a:pt x="5361432" y="2609088"/>
                  <a:pt x="3785616" y="3803904"/>
                </a:cubicBezTo>
                <a:cubicBezTo>
                  <a:pt x="2209800" y="4998720"/>
                  <a:pt x="3407664" y="5763768"/>
                  <a:pt x="2615184" y="6839712"/>
                </a:cubicBezTo>
                <a:lnTo>
                  <a:pt x="0" y="6858000"/>
                </a:lnTo>
                <a:lnTo>
                  <a:pt x="0" y="0"/>
                </a:lnTo>
                <a:close/>
              </a:path>
            </a:pathLst>
          </a:custGeom>
          <a:gradFill>
            <a:gsLst>
              <a:gs pos="0">
                <a:srgbClr val="3988E1"/>
              </a:gs>
              <a:gs pos="100000">
                <a:srgbClr val="0A2C6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PA_文本框 57"/>
          <p:cNvSpPr txBox="1"/>
          <p:nvPr>
            <p:custDataLst>
              <p:tags r:id="rId1"/>
            </p:custDataLst>
          </p:nvPr>
        </p:nvSpPr>
        <p:spPr>
          <a:xfrm rot="5400000">
            <a:off x="-1654448" y="3154630"/>
            <a:ext cx="4979042" cy="473399"/>
          </a:xfrm>
          <a:prstGeom prst="rect">
            <a:avLst/>
          </a:prstGeom>
          <a:noFill/>
        </p:spPr>
        <p:txBody>
          <a:bodyPr wrap="square" rtlCol="0">
            <a:spAutoFit/>
          </a:bodyPr>
          <a:lstStyle/>
          <a:p>
            <a:pPr algn="ctr">
              <a:lnSpc>
                <a:spcPct val="130000"/>
              </a:lnSpc>
            </a:pPr>
            <a:r>
              <a:rPr lang="en-US" altLang="zh-CN" sz="1000" dirty="0">
                <a:solidFill>
                  <a:schemeClr val="bg1"/>
                </a:solidFill>
                <a:latin typeface="方正黑体简体" panose="03000509000000000000" pitchFamily="2" charset="-122"/>
                <a:ea typeface="方正黑体简体" panose="03000509000000000000" pitchFamily="2" charset="-122"/>
              </a:rPr>
              <a:t>A dream need to work out a summary </a:t>
            </a:r>
            <a:r>
              <a:rPr lang="en-US" altLang="zh-CN" sz="1000" dirty="0" smtClean="0">
                <a:solidFill>
                  <a:schemeClr val="bg1"/>
                </a:solidFill>
                <a:latin typeface="方正黑体简体" panose="03000509000000000000" pitchFamily="2" charset="-122"/>
                <a:ea typeface="方正黑体简体" panose="03000509000000000000" pitchFamily="2" charset="-122"/>
              </a:rPr>
              <a:t>report dream </a:t>
            </a:r>
            <a:r>
              <a:rPr lang="en-US" altLang="zh-CN" sz="1000" dirty="0">
                <a:solidFill>
                  <a:schemeClr val="bg1"/>
                </a:solidFill>
                <a:latin typeface="方正黑体简体" panose="03000509000000000000" pitchFamily="2" charset="-122"/>
                <a:ea typeface="方正黑体简体" panose="03000509000000000000" pitchFamily="2" charset="-122"/>
              </a:rPr>
              <a:t>need to work out a </a:t>
            </a:r>
            <a:r>
              <a:rPr lang="en-US" altLang="zh-CN" sz="1000" dirty="0" smtClean="0">
                <a:solidFill>
                  <a:schemeClr val="bg1"/>
                </a:solidFill>
                <a:latin typeface="方正黑体简体" panose="03000509000000000000" pitchFamily="2" charset="-122"/>
                <a:ea typeface="方正黑体简体" panose="03000509000000000000" pitchFamily="2" charset="-122"/>
              </a:rPr>
              <a:t>need out a summary report </a:t>
            </a:r>
            <a:r>
              <a:rPr lang="en-US" altLang="zh-CN" sz="1000" dirty="0" err="1">
                <a:solidFill>
                  <a:schemeClr val="bg1"/>
                </a:solidFill>
                <a:latin typeface="方正黑体简体" panose="03000509000000000000" pitchFamily="2" charset="-122"/>
                <a:ea typeface="方正黑体简体" panose="03000509000000000000" pitchFamily="2" charset="-122"/>
              </a:rPr>
              <a:t>summaryA</a:t>
            </a:r>
            <a:r>
              <a:rPr lang="en-US" altLang="zh-CN" sz="1000" dirty="0">
                <a:solidFill>
                  <a:schemeClr val="bg1"/>
                </a:solidFill>
                <a:latin typeface="方正黑体简体" panose="03000509000000000000" pitchFamily="2" charset="-122"/>
                <a:ea typeface="方正黑体简体" panose="03000509000000000000" pitchFamily="2" charset="-122"/>
              </a:rPr>
              <a:t> dream need </a:t>
            </a:r>
            <a:r>
              <a:rPr lang="en-US" altLang="zh-CN" sz="1000" dirty="0" smtClean="0">
                <a:solidFill>
                  <a:schemeClr val="bg1"/>
                </a:solidFill>
                <a:latin typeface="方正黑体简体" panose="03000509000000000000" pitchFamily="2" charset="-122"/>
                <a:ea typeface="方正黑体简体" panose="03000509000000000000" pitchFamily="2" charset="-122"/>
              </a:rPr>
              <a:t>to work</a:t>
            </a:r>
            <a:endParaRPr lang="zh-CN" altLang="en-US" sz="1000" dirty="0">
              <a:solidFill>
                <a:schemeClr val="bg1"/>
              </a:solidFill>
              <a:latin typeface="方正黑体简体" panose="03000509000000000000" pitchFamily="2" charset="-122"/>
              <a:ea typeface="方正黑体简体" panose="03000509000000000000" pitchFamily="2" charset="-122"/>
            </a:endParaRPr>
          </a:p>
        </p:txBody>
      </p:sp>
      <p:sp>
        <p:nvSpPr>
          <p:cNvPr id="65" name="文本框 64"/>
          <p:cNvSpPr txBox="1"/>
          <p:nvPr/>
        </p:nvSpPr>
        <p:spPr>
          <a:xfrm>
            <a:off x="1058849" y="2558819"/>
            <a:ext cx="482877" cy="1569660"/>
          </a:xfrm>
          <a:prstGeom prst="rect">
            <a:avLst/>
          </a:prstGeom>
          <a:noFill/>
        </p:spPr>
        <p:txBody>
          <a:bodyPr wrap="square" rtlCol="0">
            <a:spAutoFit/>
          </a:bodyPr>
          <a:lstStyle/>
          <a:p>
            <a:pPr algn="ctr"/>
            <a:r>
              <a:rPr lang="zh-CN" altLang="en-US" sz="1600" b="1" spc="600" dirty="0" smtClean="0">
                <a:solidFill>
                  <a:schemeClr val="bg1"/>
                </a:solidFill>
                <a:latin typeface="Adobe 黑体 Std R" panose="020B0400000000000000" pitchFamily="34" charset="-122"/>
                <a:ea typeface="Adobe 黑体 Std R" panose="020B0400000000000000" pitchFamily="34" charset="-122"/>
              </a:rPr>
              <a:t>创新引领未来</a:t>
            </a:r>
            <a:endParaRPr lang="zh-CN" altLang="en-US" sz="1600" b="1" spc="600" dirty="0">
              <a:solidFill>
                <a:schemeClr val="bg1"/>
              </a:solidFill>
              <a:latin typeface="Adobe 黑体 Std R" panose="020B0400000000000000" pitchFamily="34" charset="-122"/>
              <a:ea typeface="Adobe 黑体 Std R" panose="020B0400000000000000" pitchFamily="34" charset="-122"/>
            </a:endParaRPr>
          </a:p>
        </p:txBody>
      </p:sp>
      <p:sp>
        <p:nvSpPr>
          <p:cNvPr id="6" name="圆角矩形 5"/>
          <p:cNvSpPr/>
          <p:nvPr/>
        </p:nvSpPr>
        <p:spPr>
          <a:xfrm>
            <a:off x="2455855" y="1939636"/>
            <a:ext cx="2827508" cy="2978728"/>
          </a:xfrm>
          <a:prstGeom prst="roundRect">
            <a:avLst>
              <a:gd name="adj" fmla="val 11526"/>
            </a:avLst>
          </a:prstGeom>
          <a:solidFill>
            <a:schemeClr val="bg1"/>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764721" y="1104772"/>
            <a:ext cx="4446656" cy="830997"/>
            <a:chOff x="6562720" y="1326987"/>
            <a:chExt cx="4446656" cy="830997"/>
          </a:xfrm>
        </p:grpSpPr>
        <p:sp>
          <p:nvSpPr>
            <p:cNvPr id="7" name="圆角矩形 6"/>
            <p:cNvSpPr/>
            <p:nvPr/>
          </p:nvSpPr>
          <p:spPr>
            <a:xfrm>
              <a:off x="6562720" y="1391966"/>
              <a:ext cx="4446656"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793985" y="1428587"/>
              <a:ext cx="2329180" cy="645160"/>
            </a:xfrm>
            <a:prstGeom prst="rect">
              <a:avLst/>
            </a:prstGeom>
            <a:noFill/>
          </p:spPr>
          <p:txBody>
            <a:bodyPr wrap="square" lIns="91440" tIns="45720" rIns="91440" bIns="45720" rtlCol="0">
              <a:spAutoFit/>
            </a:bodyPr>
            <a:lstStyle/>
            <a:p>
              <a:pPr marL="0" lvl="1" algn="ctr">
                <a:lnSpc>
                  <a:spcPct val="150000"/>
                </a:lnSpc>
              </a:pPr>
              <a:r>
                <a:rPr lang="zh-CN" altLang="en-US" sz="2400" b="1" dirty="0" smtClean="0">
                  <a:solidFill>
                    <a:schemeClr val="tx1">
                      <a:lumMod val="85000"/>
                      <a:lumOff val="15000"/>
                    </a:schemeClr>
                  </a:solidFill>
                  <a:latin typeface="字魂105号-简雅黑" panose="00000500000000000000" pitchFamily="2" charset="-122"/>
                  <a:ea typeface="字魂105号-简雅黑" panose="00000500000000000000" pitchFamily="2" charset="-122"/>
                </a:rPr>
                <a:t>企业简介 </a:t>
              </a:r>
              <a:endParaRPr lang="zh-CN" altLang="en-US"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66" name="文本框 65"/>
            <p:cNvSpPr txBox="1"/>
            <p:nvPr/>
          </p:nvSpPr>
          <p:spPr>
            <a:xfrm>
              <a:off x="6879682" y="1326987"/>
              <a:ext cx="1191352" cy="830997"/>
            </a:xfrm>
            <a:prstGeom prst="rect">
              <a:avLst/>
            </a:prstGeom>
            <a:noFill/>
          </p:spPr>
          <p:txBody>
            <a:bodyPr wrap="none" rtlCol="0">
              <a:spAutoFit/>
            </a:bodyPr>
            <a:lstStyle/>
            <a:p>
              <a:r>
                <a:rPr lang="en-US" altLang="zh-CN" sz="4800" dirty="0" smtClean="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rPr>
                <a:t>01 .</a:t>
              </a:r>
              <a:endParaRPr lang="zh-CN" altLang="en-US" sz="4800" dirty="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endParaRPr>
            </a:p>
          </p:txBody>
        </p:sp>
      </p:grpSp>
      <p:grpSp>
        <p:nvGrpSpPr>
          <p:cNvPr id="67" name="组合 66"/>
          <p:cNvGrpSpPr/>
          <p:nvPr/>
        </p:nvGrpSpPr>
        <p:grpSpPr>
          <a:xfrm>
            <a:off x="6764721" y="2425895"/>
            <a:ext cx="4446656" cy="1300480"/>
            <a:chOff x="6562720" y="1326987"/>
            <a:chExt cx="4446656" cy="1300480"/>
          </a:xfrm>
        </p:grpSpPr>
        <p:sp>
          <p:nvSpPr>
            <p:cNvPr id="68" name="圆角矩形 67"/>
            <p:cNvSpPr/>
            <p:nvPr/>
          </p:nvSpPr>
          <p:spPr>
            <a:xfrm>
              <a:off x="6562720" y="1391966"/>
              <a:ext cx="4446656"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7793985" y="1428587"/>
              <a:ext cx="2329180" cy="1198880"/>
            </a:xfrm>
            <a:prstGeom prst="rect">
              <a:avLst/>
            </a:prstGeom>
            <a:noFill/>
          </p:spPr>
          <p:txBody>
            <a:bodyPr wrap="square" lIns="91440" tIns="45720" rIns="91440" bIns="45720" rtlCol="0">
              <a:spAutoFit/>
            </a:bodyPr>
            <a:lstStyle/>
            <a:p>
              <a:pPr marL="0" lvl="1" algn="ctr">
                <a:lnSpc>
                  <a:spcPct val="150000"/>
                </a:lnSpc>
              </a:pPr>
              <a:r>
                <a:rPr lang="zh-CN" altLang="en-US" sz="2400" b="1" dirty="0" smtClean="0">
                  <a:solidFill>
                    <a:schemeClr val="tx1">
                      <a:lumMod val="85000"/>
                      <a:lumOff val="15000"/>
                    </a:schemeClr>
                  </a:solidFill>
                  <a:latin typeface="字魂105号-简雅黑" panose="00000500000000000000" pitchFamily="2" charset="-122"/>
                  <a:ea typeface="字魂105号-简雅黑" panose="00000500000000000000" pitchFamily="2" charset="-122"/>
                </a:rPr>
                <a:t>产品概述 </a:t>
              </a:r>
              <a:endParaRPr lang="zh-CN" altLang="en-US"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a:p>
              <a:pPr marL="0" lvl="1" algn="ctr">
                <a:lnSpc>
                  <a:spcPct val="150000"/>
                </a:lnSpc>
              </a:pPr>
              <a:endParaRPr lang="zh-CN" altLang="en-US" sz="2400" b="1"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70" name="文本框 69"/>
            <p:cNvSpPr txBox="1"/>
            <p:nvPr/>
          </p:nvSpPr>
          <p:spPr>
            <a:xfrm>
              <a:off x="6879682" y="1326987"/>
              <a:ext cx="1191352" cy="830997"/>
            </a:xfrm>
            <a:prstGeom prst="rect">
              <a:avLst/>
            </a:prstGeom>
            <a:noFill/>
          </p:spPr>
          <p:txBody>
            <a:bodyPr wrap="none" rtlCol="0">
              <a:spAutoFit/>
            </a:bodyPr>
            <a:lstStyle/>
            <a:p>
              <a:r>
                <a:rPr lang="en-US" altLang="zh-CN" sz="4800" dirty="0" smtClean="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rPr>
                <a:t>02 .</a:t>
              </a:r>
              <a:endParaRPr lang="zh-CN" altLang="en-US" sz="4800" dirty="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endParaRPr>
            </a:p>
          </p:txBody>
        </p:sp>
      </p:grpSp>
      <p:grpSp>
        <p:nvGrpSpPr>
          <p:cNvPr id="71" name="组合 70"/>
          <p:cNvGrpSpPr/>
          <p:nvPr/>
        </p:nvGrpSpPr>
        <p:grpSpPr>
          <a:xfrm>
            <a:off x="6764721" y="3747018"/>
            <a:ext cx="4446656" cy="1300480"/>
            <a:chOff x="6562720" y="1326987"/>
            <a:chExt cx="4446656" cy="1300480"/>
          </a:xfrm>
        </p:grpSpPr>
        <p:sp>
          <p:nvSpPr>
            <p:cNvPr id="72" name="圆角矩形 71"/>
            <p:cNvSpPr/>
            <p:nvPr/>
          </p:nvSpPr>
          <p:spPr>
            <a:xfrm>
              <a:off x="6562720" y="1391966"/>
              <a:ext cx="4446656"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7793985" y="1428587"/>
              <a:ext cx="2329180" cy="1198880"/>
            </a:xfrm>
            <a:prstGeom prst="rect">
              <a:avLst/>
            </a:prstGeom>
            <a:noFill/>
          </p:spPr>
          <p:txBody>
            <a:bodyPr wrap="square" lIns="91440" tIns="45720" rIns="91440" bIns="45720" rtlCol="0">
              <a:spAutoFit/>
            </a:bodyPr>
            <a:lstStyle/>
            <a:p>
              <a:pPr marL="0" lvl="1" algn="ctr">
                <a:lnSpc>
                  <a:spcPct val="150000"/>
                </a:lnSpc>
              </a:pPr>
              <a:r>
                <a:rPr lang="zh-CN" altLang="en-US" sz="2400" b="1" dirty="0" smtClean="0">
                  <a:solidFill>
                    <a:schemeClr val="tx1">
                      <a:lumMod val="85000"/>
                      <a:lumOff val="15000"/>
                    </a:schemeClr>
                  </a:solidFill>
                  <a:latin typeface="字魂105号-简雅黑" panose="00000500000000000000" pitchFamily="2" charset="-122"/>
                  <a:ea typeface="字魂105号-简雅黑" panose="00000500000000000000" pitchFamily="2" charset="-122"/>
                </a:rPr>
                <a:t>应用场景 </a:t>
              </a:r>
              <a:endParaRPr lang="en-US" altLang="zh-CN"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a:p>
              <a:pPr marL="0" lvl="1" algn="ctr">
                <a:lnSpc>
                  <a:spcPct val="150000"/>
                </a:lnSpc>
              </a:pPr>
              <a:endParaRPr lang="zh-CN" altLang="en-US" sz="2400" b="1"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74" name="文本框 73"/>
            <p:cNvSpPr txBox="1"/>
            <p:nvPr/>
          </p:nvSpPr>
          <p:spPr>
            <a:xfrm>
              <a:off x="6879682" y="1326987"/>
              <a:ext cx="1184940" cy="830997"/>
            </a:xfrm>
            <a:prstGeom prst="rect">
              <a:avLst/>
            </a:prstGeom>
            <a:noFill/>
          </p:spPr>
          <p:txBody>
            <a:bodyPr wrap="none" rtlCol="0">
              <a:spAutoFit/>
            </a:bodyPr>
            <a:lstStyle/>
            <a:p>
              <a:r>
                <a:rPr lang="en-US" altLang="zh-CN" sz="4800" dirty="0" smtClean="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rPr>
                <a:t>03 .</a:t>
              </a:r>
              <a:endParaRPr lang="zh-CN" altLang="en-US" sz="4800" dirty="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endParaRPr>
            </a:p>
          </p:txBody>
        </p:sp>
      </p:grpSp>
      <p:grpSp>
        <p:nvGrpSpPr>
          <p:cNvPr id="75" name="组合 74"/>
          <p:cNvGrpSpPr/>
          <p:nvPr/>
        </p:nvGrpSpPr>
        <p:grpSpPr>
          <a:xfrm>
            <a:off x="6764721" y="5068142"/>
            <a:ext cx="4446656" cy="830997"/>
            <a:chOff x="6562720" y="1326987"/>
            <a:chExt cx="4446656" cy="830997"/>
          </a:xfrm>
        </p:grpSpPr>
        <p:sp>
          <p:nvSpPr>
            <p:cNvPr id="76" name="圆角矩形 75"/>
            <p:cNvSpPr/>
            <p:nvPr/>
          </p:nvSpPr>
          <p:spPr>
            <a:xfrm>
              <a:off x="6562720" y="1391966"/>
              <a:ext cx="4446656"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7793985" y="1428587"/>
              <a:ext cx="2329180" cy="645160"/>
            </a:xfrm>
            <a:prstGeom prst="rect">
              <a:avLst/>
            </a:prstGeom>
            <a:noFill/>
          </p:spPr>
          <p:txBody>
            <a:bodyPr wrap="square" lIns="91440" tIns="45720" rIns="91440" bIns="45720" rtlCol="0">
              <a:spAutoFit/>
            </a:bodyPr>
            <a:lstStyle/>
            <a:p>
              <a:pPr marL="0" lvl="1" algn="ctr">
                <a:lnSpc>
                  <a:spcPct val="150000"/>
                </a:lnSpc>
              </a:pPr>
              <a:r>
                <a:rPr lang="zh-CN" altLang="en-US" sz="2400" b="1" dirty="0" smtClean="0">
                  <a:solidFill>
                    <a:schemeClr val="tx1">
                      <a:lumMod val="85000"/>
                      <a:lumOff val="15000"/>
                    </a:schemeClr>
                  </a:solidFill>
                  <a:latin typeface="字魂105号-简雅黑" panose="00000500000000000000" pitchFamily="2" charset="-122"/>
                  <a:ea typeface="字魂105号-简雅黑" panose="00000500000000000000" pitchFamily="2" charset="-122"/>
                </a:rPr>
                <a:t>我们的优势</a:t>
              </a:r>
              <a:endParaRPr lang="zh-CN" altLang="en-US"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78" name="文本框 77"/>
            <p:cNvSpPr txBox="1"/>
            <p:nvPr/>
          </p:nvSpPr>
          <p:spPr>
            <a:xfrm>
              <a:off x="6879682" y="1326987"/>
              <a:ext cx="1215397" cy="830997"/>
            </a:xfrm>
            <a:prstGeom prst="rect">
              <a:avLst/>
            </a:prstGeom>
            <a:noFill/>
          </p:spPr>
          <p:txBody>
            <a:bodyPr wrap="none" rtlCol="0">
              <a:spAutoFit/>
            </a:bodyPr>
            <a:lstStyle/>
            <a:p>
              <a:r>
                <a:rPr lang="en-US" altLang="zh-CN" sz="4800" dirty="0" smtClean="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rPr>
                <a:t>04 .</a:t>
              </a:r>
              <a:endParaRPr lang="zh-CN" altLang="en-US" sz="4800" dirty="0">
                <a:gradFill>
                  <a:gsLst>
                    <a:gs pos="0">
                      <a:srgbClr val="3988E1"/>
                    </a:gs>
                    <a:gs pos="100000">
                      <a:srgbClr val="0A2C6B"/>
                    </a:gs>
                  </a:gsLst>
                  <a:lin ang="0" scaled="0"/>
                </a:gradFill>
                <a:effectLst>
                  <a:outerShdw blurRad="38100" dist="38100" dir="2700000" algn="tl">
                    <a:srgbClr val="000000">
                      <a:alpha val="43137"/>
                    </a:srgbClr>
                  </a:outerShdw>
                </a:effectLst>
                <a:latin typeface="字魂105号-简雅黑" panose="00000500000000000000" pitchFamily="2" charset="-122"/>
              </a:endParaRPr>
            </a:p>
          </p:txBody>
        </p:sp>
      </p:grpSp>
      <p:sp>
        <p:nvSpPr>
          <p:cNvPr id="3" name="TextBox 79"/>
          <p:cNvSpPr txBox="1"/>
          <p:nvPr/>
        </p:nvSpPr>
        <p:spPr>
          <a:xfrm>
            <a:off x="2910702" y="2712707"/>
            <a:ext cx="2159566" cy="1261884"/>
          </a:xfrm>
          <a:prstGeom prst="rect">
            <a:avLst/>
          </a:prstGeom>
          <a:noFill/>
        </p:spPr>
        <p:txBody>
          <a:bodyPr wrap="none" rtlCol="0">
            <a:spAutoFit/>
          </a:bodyPr>
          <a:lstStyle/>
          <a:p>
            <a:r>
              <a:rPr lang="zh-CN" altLang="en-US" sz="4800" b="1" dirty="0">
                <a:solidFill>
                  <a:schemeClr val="tx1">
                    <a:lumMod val="85000"/>
                    <a:lumOff val="15000"/>
                  </a:schemeClr>
                </a:solidFill>
                <a:latin typeface="字魂105号-简雅黑" panose="00000500000000000000" pitchFamily="2" charset="-122"/>
                <a:ea typeface="字魂105号-简雅黑" panose="00000500000000000000" pitchFamily="2" charset="-122"/>
              </a:rPr>
              <a:t>目 </a:t>
            </a:r>
            <a:r>
              <a:rPr lang="zh-CN" altLang="en-US" sz="4800" b="1" dirty="0" smtClean="0">
                <a:solidFill>
                  <a:schemeClr val="tx1">
                    <a:lumMod val="85000"/>
                    <a:lumOff val="15000"/>
                  </a:schemeClr>
                </a:solidFill>
                <a:latin typeface="字魂105号-简雅黑" panose="00000500000000000000" pitchFamily="2" charset="-122"/>
                <a:ea typeface="字魂105号-简雅黑" panose="00000500000000000000" pitchFamily="2" charset="-122"/>
              </a:rPr>
              <a:t>录</a:t>
            </a:r>
            <a:endParaRPr lang="en-US" altLang="zh-CN" sz="4800" b="1"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a:p>
            <a:r>
              <a:rPr lang="en-US" altLang="zh-CN" sz="2800" dirty="0" smtClean="0">
                <a:solidFill>
                  <a:schemeClr val="tx1">
                    <a:lumMod val="85000"/>
                    <a:lumOff val="15000"/>
                  </a:schemeClr>
                </a:solidFill>
                <a:latin typeface="Impact MT Std" pitchFamily="34" charset="0"/>
                <a:ea typeface="字魂105号-简雅黑" panose="00000500000000000000" pitchFamily="2" charset="-122"/>
              </a:rPr>
              <a:t>CONTENTS</a:t>
            </a:r>
            <a:endParaRPr lang="zh-CN" altLang="en-US" sz="2800" dirty="0" smtClean="0">
              <a:solidFill>
                <a:schemeClr val="tx1">
                  <a:lumMod val="85000"/>
                  <a:lumOff val="15000"/>
                </a:schemeClr>
              </a:solidFill>
              <a:latin typeface="Impact MT Std" pitchFamily="34" charset="0"/>
              <a:ea typeface="字魂105号-简雅黑" panose="00000500000000000000" pitchFamily="2" charset="-122"/>
            </a:endParaRPr>
          </a:p>
        </p:txBody>
      </p:sp>
      <p:sp>
        <p:nvSpPr>
          <p:cNvPr id="15" name="矩形 14"/>
          <p:cNvSpPr/>
          <p:nvPr/>
        </p:nvSpPr>
        <p:spPr>
          <a:xfrm>
            <a:off x="2683500" y="2896257"/>
            <a:ext cx="75326" cy="970604"/>
          </a:xfrm>
          <a:prstGeom prst="rect">
            <a:avLst/>
          </a:prstGeom>
          <a:solidFill>
            <a:srgbClr val="0A2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4"/>
                                            </p:tgtEl>
                                            <p:attrNameLst>
                                              <p:attrName>ppt_y</p:attrName>
                                            </p:attrNameLst>
                                          </p:cBhvr>
                                          <p:tavLst>
                                            <p:tav tm="0">
                                              <p:val>
                                                <p:strVal val="#ppt_y"/>
                                              </p:val>
                                            </p:tav>
                                            <p:tav tm="100000">
                                              <p:val>
                                                <p:strVal val="#ppt_y"/>
                                              </p:val>
                                            </p:tav>
                                          </p:tavLst>
                                        </p:anim>
                                        <p:anim calcmode="lin" valueType="num">
                                          <p:cBhvr>
                                            <p:cTn id="15"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4"/>
                                            </p:tgtEl>
                                          </p:cBhvr>
                                        </p:animEffect>
                                      </p:childTnLst>
                                    </p:cTn>
                                  </p:par>
                                  <p:par>
                                    <p:cTn id="18" presetID="41" presetClass="entr" presetSubtype="0" fill="hold" grpId="0" nodeType="withEffect">
                                      <p:stCondLst>
                                        <p:cond delay="250"/>
                                      </p:stCondLst>
                                      <p:iterate type="lt">
                                        <p:tmPct val="10000"/>
                                      </p:iterate>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65"/>
                                            </p:tgtEl>
                                            <p:attrNameLst>
                                              <p:attrName>ppt_y</p:attrName>
                                            </p:attrNameLst>
                                          </p:cBhvr>
                                          <p:tavLst>
                                            <p:tav tm="0">
                                              <p:val>
                                                <p:strVal val="#ppt_y"/>
                                              </p:val>
                                            </p:tav>
                                            <p:tav tm="100000">
                                              <p:val>
                                                <p:strVal val="#ppt_y"/>
                                              </p:val>
                                            </p:tav>
                                          </p:tavLst>
                                        </p:anim>
                                        <p:anim calcmode="lin" valueType="num">
                                          <p:cBhvr>
                                            <p:cTn id="22"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65"/>
                                            </p:tgtEl>
                                          </p:cBhvr>
                                        </p:animEffect>
                                      </p:childTnLst>
                                    </p:cTn>
                                  </p:par>
                                  <p:par>
                                    <p:cTn id="25" presetID="16" presetClass="entr" presetSubtype="42"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barn(outHorizontal)">
                                          <p:cBhvr>
                                            <p:cTn id="27" dur="500"/>
                                            <p:tgtEl>
                                              <p:spTgt spid="15"/>
                                            </p:tgtEl>
                                          </p:cBhvr>
                                        </p:animEffect>
                                      </p:childTnLst>
                                    </p:cTn>
                                  </p:par>
                                  <p:par>
                                    <p:cTn id="28" presetID="10" presetClass="entr" presetSubtype="0" fill="hold" grpId="0" nodeType="withEffect">
                                      <p:stCondLst>
                                        <p:cond delay="500"/>
                                      </p:stCondLst>
                                      <p:iterate type="lt">
                                        <p:tmPct val="0"/>
                                      </p:iterate>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34" presetClass="emph" presetSubtype="0" fill="hold" grpId="1" nodeType="withEffect">
                                      <p:stCondLst>
                                        <p:cond delay="500"/>
                                      </p:stCondLst>
                                      <p:iterate type="lt">
                                        <p:tmPct val="10000"/>
                                      </p:iterate>
                                      <p:childTnLst>
                                        <p:animMotion origin="layout" path="M 0.0 0.0 L 0.0 -0.07213" pathEditMode="relative" ptsTypes="">
                                          <p:cBhvr>
                                            <p:cTn id="32" dur="250" accel="50000" decel="50000" autoRev="1" fill="hold">
                                              <p:stCondLst>
                                                <p:cond delay="0"/>
                                              </p:stCondLst>
                                            </p:cTn>
                                            <p:tgtEl>
                                              <p:spTgt spid="3"/>
                                            </p:tgtEl>
                                            <p:attrNameLst>
                                              <p:attrName>ppt_x</p:attrName>
                                              <p:attrName>ppt_y</p:attrName>
                                            </p:attrNameLst>
                                          </p:cBhvr>
                                        </p:animMotion>
                                        <p:animRot by="1500000">
                                          <p:cBhvr>
                                            <p:cTn id="33" dur="125" fill="hold">
                                              <p:stCondLst>
                                                <p:cond delay="0"/>
                                              </p:stCondLst>
                                            </p:cTn>
                                            <p:tgtEl>
                                              <p:spTgt spid="3"/>
                                            </p:tgtEl>
                                            <p:attrNameLst>
                                              <p:attrName>r</p:attrName>
                                            </p:attrNameLst>
                                          </p:cBhvr>
                                        </p:animRot>
                                        <p:animRot by="-1500000">
                                          <p:cBhvr>
                                            <p:cTn id="34" dur="125" fill="hold">
                                              <p:stCondLst>
                                                <p:cond delay="125"/>
                                              </p:stCondLst>
                                            </p:cTn>
                                            <p:tgtEl>
                                              <p:spTgt spid="3"/>
                                            </p:tgtEl>
                                            <p:attrNameLst>
                                              <p:attrName>r</p:attrName>
                                            </p:attrNameLst>
                                          </p:cBhvr>
                                        </p:animRot>
                                        <p:animRot by="-1500000">
                                          <p:cBhvr>
                                            <p:cTn id="35" dur="125" fill="hold">
                                              <p:stCondLst>
                                                <p:cond delay="250"/>
                                              </p:stCondLst>
                                            </p:cTn>
                                            <p:tgtEl>
                                              <p:spTgt spid="3"/>
                                            </p:tgtEl>
                                            <p:attrNameLst>
                                              <p:attrName>r</p:attrName>
                                            </p:attrNameLst>
                                          </p:cBhvr>
                                        </p:animRot>
                                        <p:animRot by="1500000">
                                          <p:cBhvr>
                                            <p:cTn id="36" dur="125" fill="hold">
                                              <p:stCondLst>
                                                <p:cond delay="375"/>
                                              </p:stCondLst>
                                            </p:cTn>
                                            <p:tgtEl>
                                              <p:spTgt spid="3"/>
                                            </p:tgtEl>
                                            <p:attrNameLst>
                                              <p:attrName>r</p:attrName>
                                            </p:attrNameLst>
                                          </p:cBhvr>
                                        </p:animRot>
                                      </p:childTnLst>
                                    </p:cTn>
                                  </p:par>
                                  <p:par>
                                    <p:cTn id="37" presetID="2" presetClass="entr" presetSubtype="2" fill="hold" nodeType="withEffect" p14:presetBounceEnd="40000">
                                      <p:stCondLst>
                                        <p:cond delay="1250"/>
                                      </p:stCondLst>
                                      <p:childTnLst>
                                        <p:set>
                                          <p:cBhvr>
                                            <p:cTn id="38" dur="1" fill="hold">
                                              <p:stCondLst>
                                                <p:cond delay="0"/>
                                              </p:stCondLst>
                                            </p:cTn>
                                            <p:tgtEl>
                                              <p:spTgt spid="12"/>
                                            </p:tgtEl>
                                            <p:attrNameLst>
                                              <p:attrName>style.visibility</p:attrName>
                                            </p:attrNameLst>
                                          </p:cBhvr>
                                          <p:to>
                                            <p:strVal val="visible"/>
                                          </p:to>
                                        </p:set>
                                        <p:anim calcmode="lin" valueType="num" p14:bounceEnd="40000">
                                          <p:cBhvr additive="base">
                                            <p:cTn id="39" dur="75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0" dur="75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40000">
                                      <p:stCondLst>
                                        <p:cond delay="1750"/>
                                      </p:stCondLst>
                                      <p:childTnLst>
                                        <p:set>
                                          <p:cBhvr>
                                            <p:cTn id="42" dur="1" fill="hold">
                                              <p:stCondLst>
                                                <p:cond delay="0"/>
                                              </p:stCondLst>
                                            </p:cTn>
                                            <p:tgtEl>
                                              <p:spTgt spid="67"/>
                                            </p:tgtEl>
                                            <p:attrNameLst>
                                              <p:attrName>style.visibility</p:attrName>
                                            </p:attrNameLst>
                                          </p:cBhvr>
                                          <p:to>
                                            <p:strVal val="visible"/>
                                          </p:to>
                                        </p:set>
                                        <p:anim calcmode="lin" valueType="num" p14:bounceEnd="40000">
                                          <p:cBhvr additive="base">
                                            <p:cTn id="43" dur="750" fill="hold"/>
                                            <p:tgtEl>
                                              <p:spTgt spid="67"/>
                                            </p:tgtEl>
                                            <p:attrNameLst>
                                              <p:attrName>ppt_x</p:attrName>
                                            </p:attrNameLst>
                                          </p:cBhvr>
                                          <p:tavLst>
                                            <p:tav tm="0">
                                              <p:val>
                                                <p:strVal val="1+#ppt_w/2"/>
                                              </p:val>
                                            </p:tav>
                                            <p:tav tm="100000">
                                              <p:val>
                                                <p:strVal val="#ppt_x"/>
                                              </p:val>
                                            </p:tav>
                                          </p:tavLst>
                                        </p:anim>
                                        <p:anim calcmode="lin" valueType="num" p14:bounceEnd="40000">
                                          <p:cBhvr additive="base">
                                            <p:cTn id="44" dur="750" fill="hold"/>
                                            <p:tgtEl>
                                              <p:spTgt spid="6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40000">
                                      <p:stCondLst>
                                        <p:cond delay="2250"/>
                                      </p:stCondLst>
                                      <p:childTnLst>
                                        <p:set>
                                          <p:cBhvr>
                                            <p:cTn id="46" dur="1" fill="hold">
                                              <p:stCondLst>
                                                <p:cond delay="0"/>
                                              </p:stCondLst>
                                            </p:cTn>
                                            <p:tgtEl>
                                              <p:spTgt spid="71"/>
                                            </p:tgtEl>
                                            <p:attrNameLst>
                                              <p:attrName>style.visibility</p:attrName>
                                            </p:attrNameLst>
                                          </p:cBhvr>
                                          <p:to>
                                            <p:strVal val="visible"/>
                                          </p:to>
                                        </p:set>
                                        <p:anim calcmode="lin" valueType="num" p14:bounceEnd="40000">
                                          <p:cBhvr additive="base">
                                            <p:cTn id="47" dur="750" fill="hold"/>
                                            <p:tgtEl>
                                              <p:spTgt spid="71"/>
                                            </p:tgtEl>
                                            <p:attrNameLst>
                                              <p:attrName>ppt_x</p:attrName>
                                            </p:attrNameLst>
                                          </p:cBhvr>
                                          <p:tavLst>
                                            <p:tav tm="0">
                                              <p:val>
                                                <p:strVal val="1+#ppt_w/2"/>
                                              </p:val>
                                            </p:tav>
                                            <p:tav tm="100000">
                                              <p:val>
                                                <p:strVal val="#ppt_x"/>
                                              </p:val>
                                            </p:tav>
                                          </p:tavLst>
                                        </p:anim>
                                        <p:anim calcmode="lin" valueType="num" p14:bounceEnd="40000">
                                          <p:cBhvr additive="base">
                                            <p:cTn id="48" dur="750" fill="hold"/>
                                            <p:tgtEl>
                                              <p:spTgt spid="7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40000">
                                      <p:stCondLst>
                                        <p:cond delay="2750"/>
                                      </p:stCondLst>
                                      <p:childTnLst>
                                        <p:set>
                                          <p:cBhvr>
                                            <p:cTn id="50" dur="1" fill="hold">
                                              <p:stCondLst>
                                                <p:cond delay="0"/>
                                              </p:stCondLst>
                                            </p:cTn>
                                            <p:tgtEl>
                                              <p:spTgt spid="75"/>
                                            </p:tgtEl>
                                            <p:attrNameLst>
                                              <p:attrName>style.visibility</p:attrName>
                                            </p:attrNameLst>
                                          </p:cBhvr>
                                          <p:to>
                                            <p:strVal val="visible"/>
                                          </p:to>
                                        </p:set>
                                        <p:anim calcmode="lin" valueType="num" p14:bounceEnd="40000">
                                          <p:cBhvr additive="base">
                                            <p:cTn id="51" dur="750" fill="hold"/>
                                            <p:tgtEl>
                                              <p:spTgt spid="75"/>
                                            </p:tgtEl>
                                            <p:attrNameLst>
                                              <p:attrName>ppt_x</p:attrName>
                                            </p:attrNameLst>
                                          </p:cBhvr>
                                          <p:tavLst>
                                            <p:tav tm="0">
                                              <p:val>
                                                <p:strVal val="1+#ppt_w/2"/>
                                              </p:val>
                                            </p:tav>
                                            <p:tav tm="100000">
                                              <p:val>
                                                <p:strVal val="#ppt_x"/>
                                              </p:val>
                                            </p:tav>
                                          </p:tavLst>
                                        </p:anim>
                                        <p:anim calcmode="lin" valueType="num" p14:bounceEnd="40000">
                                          <p:cBhvr additive="base">
                                            <p:cTn id="52" dur="7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4" grpId="0"/>
          <p:bldP spid="65" grpId="0"/>
          <p:bldP spid="6" grpId="0" bldLvl="0" animBg="1"/>
          <p:bldP spid="3" grpId="0"/>
          <p:bldP spid="3" grpId="1"/>
          <p:bldP spid="15"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4"/>
                                            </p:tgtEl>
                                            <p:attrNameLst>
                                              <p:attrName>ppt_y</p:attrName>
                                            </p:attrNameLst>
                                          </p:cBhvr>
                                          <p:tavLst>
                                            <p:tav tm="0">
                                              <p:val>
                                                <p:strVal val="#ppt_y"/>
                                              </p:val>
                                            </p:tav>
                                            <p:tav tm="100000">
                                              <p:val>
                                                <p:strVal val="#ppt_y"/>
                                              </p:val>
                                            </p:tav>
                                          </p:tavLst>
                                        </p:anim>
                                        <p:anim calcmode="lin" valueType="num">
                                          <p:cBhvr>
                                            <p:cTn id="15"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4"/>
                                            </p:tgtEl>
                                          </p:cBhvr>
                                        </p:animEffect>
                                      </p:childTnLst>
                                    </p:cTn>
                                  </p:par>
                                  <p:par>
                                    <p:cTn id="18" presetID="41" presetClass="entr" presetSubtype="0" fill="hold" grpId="0" nodeType="withEffect">
                                      <p:stCondLst>
                                        <p:cond delay="250"/>
                                      </p:stCondLst>
                                      <p:iterate type="lt">
                                        <p:tmPct val="10000"/>
                                      </p:iterate>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65"/>
                                            </p:tgtEl>
                                            <p:attrNameLst>
                                              <p:attrName>ppt_y</p:attrName>
                                            </p:attrNameLst>
                                          </p:cBhvr>
                                          <p:tavLst>
                                            <p:tav tm="0">
                                              <p:val>
                                                <p:strVal val="#ppt_y"/>
                                              </p:val>
                                            </p:tav>
                                            <p:tav tm="100000">
                                              <p:val>
                                                <p:strVal val="#ppt_y"/>
                                              </p:val>
                                            </p:tav>
                                          </p:tavLst>
                                        </p:anim>
                                        <p:anim calcmode="lin" valueType="num">
                                          <p:cBhvr>
                                            <p:cTn id="22"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65"/>
                                            </p:tgtEl>
                                          </p:cBhvr>
                                        </p:animEffect>
                                      </p:childTnLst>
                                    </p:cTn>
                                  </p:par>
                                  <p:par>
                                    <p:cTn id="25" presetID="16" presetClass="entr" presetSubtype="42"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barn(outHorizontal)">
                                          <p:cBhvr>
                                            <p:cTn id="27" dur="500"/>
                                            <p:tgtEl>
                                              <p:spTgt spid="15"/>
                                            </p:tgtEl>
                                          </p:cBhvr>
                                        </p:animEffect>
                                      </p:childTnLst>
                                    </p:cTn>
                                  </p:par>
                                  <p:par>
                                    <p:cTn id="28" presetID="10" presetClass="entr" presetSubtype="0" fill="hold" grpId="0" nodeType="withEffect">
                                      <p:stCondLst>
                                        <p:cond delay="500"/>
                                      </p:stCondLst>
                                      <p:iterate type="lt">
                                        <p:tmPct val="0"/>
                                      </p:iterate>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34" presetClass="emph" presetSubtype="0" fill="hold" grpId="1" nodeType="withEffect">
                                      <p:stCondLst>
                                        <p:cond delay="500"/>
                                      </p:stCondLst>
                                      <p:iterate type="lt">
                                        <p:tmPct val="10000"/>
                                      </p:iterate>
                                      <p:childTnLst>
                                        <p:animMotion origin="layout" path="M 0.0 0.0 L 0.0 -0.07213" pathEditMode="relative" ptsTypes="">
                                          <p:cBhvr>
                                            <p:cTn id="32" dur="250" accel="50000" decel="50000" autoRev="1" fill="hold">
                                              <p:stCondLst>
                                                <p:cond delay="0"/>
                                              </p:stCondLst>
                                            </p:cTn>
                                            <p:tgtEl>
                                              <p:spTgt spid="3"/>
                                            </p:tgtEl>
                                            <p:attrNameLst>
                                              <p:attrName>ppt_x</p:attrName>
                                              <p:attrName>ppt_y</p:attrName>
                                            </p:attrNameLst>
                                          </p:cBhvr>
                                        </p:animMotion>
                                        <p:animRot by="1500000">
                                          <p:cBhvr>
                                            <p:cTn id="33" dur="125" fill="hold">
                                              <p:stCondLst>
                                                <p:cond delay="0"/>
                                              </p:stCondLst>
                                            </p:cTn>
                                            <p:tgtEl>
                                              <p:spTgt spid="3"/>
                                            </p:tgtEl>
                                            <p:attrNameLst>
                                              <p:attrName>r</p:attrName>
                                            </p:attrNameLst>
                                          </p:cBhvr>
                                        </p:animRot>
                                        <p:animRot by="-1500000">
                                          <p:cBhvr>
                                            <p:cTn id="34" dur="125" fill="hold">
                                              <p:stCondLst>
                                                <p:cond delay="125"/>
                                              </p:stCondLst>
                                            </p:cTn>
                                            <p:tgtEl>
                                              <p:spTgt spid="3"/>
                                            </p:tgtEl>
                                            <p:attrNameLst>
                                              <p:attrName>r</p:attrName>
                                            </p:attrNameLst>
                                          </p:cBhvr>
                                        </p:animRot>
                                        <p:animRot by="-1500000">
                                          <p:cBhvr>
                                            <p:cTn id="35" dur="125" fill="hold">
                                              <p:stCondLst>
                                                <p:cond delay="250"/>
                                              </p:stCondLst>
                                            </p:cTn>
                                            <p:tgtEl>
                                              <p:spTgt spid="3"/>
                                            </p:tgtEl>
                                            <p:attrNameLst>
                                              <p:attrName>r</p:attrName>
                                            </p:attrNameLst>
                                          </p:cBhvr>
                                        </p:animRot>
                                        <p:animRot by="1500000">
                                          <p:cBhvr>
                                            <p:cTn id="36" dur="125" fill="hold">
                                              <p:stCondLst>
                                                <p:cond delay="375"/>
                                              </p:stCondLst>
                                            </p:cTn>
                                            <p:tgtEl>
                                              <p:spTgt spid="3"/>
                                            </p:tgtEl>
                                            <p:attrNameLst>
                                              <p:attrName>r</p:attrName>
                                            </p:attrNameLst>
                                          </p:cBhvr>
                                        </p:animRot>
                                      </p:childTnLst>
                                    </p:cTn>
                                  </p:par>
                                  <p:par>
                                    <p:cTn id="37" presetID="2" presetClass="entr" presetSubtype="2"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750" fill="hold"/>
                                            <p:tgtEl>
                                              <p:spTgt spid="12"/>
                                            </p:tgtEl>
                                            <p:attrNameLst>
                                              <p:attrName>ppt_x</p:attrName>
                                            </p:attrNameLst>
                                          </p:cBhvr>
                                          <p:tavLst>
                                            <p:tav tm="0">
                                              <p:val>
                                                <p:strVal val="1+#ppt_w/2"/>
                                              </p:val>
                                            </p:tav>
                                            <p:tav tm="100000">
                                              <p:val>
                                                <p:strVal val="#ppt_x"/>
                                              </p:val>
                                            </p:tav>
                                          </p:tavLst>
                                        </p:anim>
                                        <p:anim calcmode="lin" valueType="num">
                                          <p:cBhvr additive="base">
                                            <p:cTn id="40" dur="75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175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750" fill="hold"/>
                                            <p:tgtEl>
                                              <p:spTgt spid="67"/>
                                            </p:tgtEl>
                                            <p:attrNameLst>
                                              <p:attrName>ppt_x</p:attrName>
                                            </p:attrNameLst>
                                          </p:cBhvr>
                                          <p:tavLst>
                                            <p:tav tm="0">
                                              <p:val>
                                                <p:strVal val="1+#ppt_w/2"/>
                                              </p:val>
                                            </p:tav>
                                            <p:tav tm="100000">
                                              <p:val>
                                                <p:strVal val="#ppt_x"/>
                                              </p:val>
                                            </p:tav>
                                          </p:tavLst>
                                        </p:anim>
                                        <p:anim calcmode="lin" valueType="num">
                                          <p:cBhvr additive="base">
                                            <p:cTn id="44" dur="750" fill="hold"/>
                                            <p:tgtEl>
                                              <p:spTgt spid="6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25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750" fill="hold"/>
                                            <p:tgtEl>
                                              <p:spTgt spid="71"/>
                                            </p:tgtEl>
                                            <p:attrNameLst>
                                              <p:attrName>ppt_x</p:attrName>
                                            </p:attrNameLst>
                                          </p:cBhvr>
                                          <p:tavLst>
                                            <p:tav tm="0">
                                              <p:val>
                                                <p:strVal val="1+#ppt_w/2"/>
                                              </p:val>
                                            </p:tav>
                                            <p:tav tm="100000">
                                              <p:val>
                                                <p:strVal val="#ppt_x"/>
                                              </p:val>
                                            </p:tav>
                                          </p:tavLst>
                                        </p:anim>
                                        <p:anim calcmode="lin" valueType="num">
                                          <p:cBhvr additive="base">
                                            <p:cTn id="48" dur="750" fill="hold"/>
                                            <p:tgtEl>
                                              <p:spTgt spid="7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75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750" fill="hold"/>
                                            <p:tgtEl>
                                              <p:spTgt spid="75"/>
                                            </p:tgtEl>
                                            <p:attrNameLst>
                                              <p:attrName>ppt_x</p:attrName>
                                            </p:attrNameLst>
                                          </p:cBhvr>
                                          <p:tavLst>
                                            <p:tav tm="0">
                                              <p:val>
                                                <p:strVal val="1+#ppt_w/2"/>
                                              </p:val>
                                            </p:tav>
                                            <p:tav tm="100000">
                                              <p:val>
                                                <p:strVal val="#ppt_x"/>
                                              </p:val>
                                            </p:tav>
                                          </p:tavLst>
                                        </p:anim>
                                        <p:anim calcmode="lin" valueType="num">
                                          <p:cBhvr additive="base">
                                            <p:cTn id="52" dur="7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4" grpId="0"/>
          <p:bldP spid="65" grpId="0"/>
          <p:bldP spid="6" grpId="0" bldLvl="0" animBg="1"/>
          <p:bldP spid="3" grpId="0"/>
          <p:bldP spid="3" grpId="1"/>
          <p:bldP spid="15" grpId="0" bldLvl="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0" y="0"/>
            <a:ext cx="4218782" cy="6857999"/>
          </a:xfrm>
          <a:custGeom>
            <a:avLst/>
            <a:gdLst>
              <a:gd name="connsiteX0" fmla="*/ 0 w 6489598"/>
              <a:gd name="connsiteY0" fmla="*/ 0 h 6857999"/>
              <a:gd name="connsiteX1" fmla="*/ 5197204 w 6489598"/>
              <a:gd name="connsiteY1" fmla="*/ 0 h 6857999"/>
              <a:gd name="connsiteX2" fmla="*/ 5263362 w 6489598"/>
              <a:gd name="connsiteY2" fmla="*/ 67321 h 6857999"/>
              <a:gd name="connsiteX3" fmla="*/ 6489598 w 6489598"/>
              <a:gd name="connsiteY3" fmla="*/ 3381823 h 6857999"/>
              <a:gd name="connsiteX4" fmla="*/ 5117963 w 6489598"/>
              <a:gd name="connsiteY4" fmla="*/ 6851532 h 6857999"/>
              <a:gd name="connsiteX5" fmla="*/ 5111295 w 6489598"/>
              <a:gd name="connsiteY5" fmla="*/ 6857999 h 6857999"/>
              <a:gd name="connsiteX6" fmla="*/ 0 w 648959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598" h="6857999">
                <a:moveTo>
                  <a:pt x="0" y="0"/>
                </a:moveTo>
                <a:lnTo>
                  <a:pt x="5197204" y="0"/>
                </a:lnTo>
                <a:lnTo>
                  <a:pt x="5263362" y="67321"/>
                </a:lnTo>
                <a:cubicBezTo>
                  <a:pt x="6020994" y="915576"/>
                  <a:pt x="6489598" y="2087430"/>
                  <a:pt x="6489598" y="3381823"/>
                </a:cubicBezTo>
                <a:cubicBezTo>
                  <a:pt x="6489598" y="4757116"/>
                  <a:pt x="5960587" y="5994073"/>
                  <a:pt x="5117963" y="6851532"/>
                </a:cubicBezTo>
                <a:lnTo>
                  <a:pt x="5111295" y="6857999"/>
                </a:lnTo>
                <a:lnTo>
                  <a:pt x="0" y="6857999"/>
                </a:lnTo>
                <a:close/>
              </a:path>
            </a:pathLst>
          </a:custGeom>
          <a:gradFill>
            <a:gsLst>
              <a:gs pos="0">
                <a:srgbClr val="3988E1"/>
              </a:gs>
              <a:gs pos="100000">
                <a:srgbClr val="0A2C6B"/>
              </a:gs>
            </a:gsLst>
            <a:lin ang="5400000" scaled="1"/>
          </a:gra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3356679" y="1938493"/>
            <a:ext cx="6803136" cy="1993388"/>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016566" y="2297192"/>
            <a:ext cx="3767995" cy="923290"/>
          </a:xfrm>
          <a:prstGeom prst="rect">
            <a:avLst/>
          </a:prstGeom>
          <a:noFill/>
          <a:ln>
            <a:noFill/>
          </a:ln>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buFontTx/>
              <a:buNone/>
              <a:defRPr/>
            </a:pPr>
            <a:r>
              <a:rPr lang="zh-CN" altLang="en-US" sz="6000" b="1" dirty="0" smtClean="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rPr>
              <a:t>企业简介</a:t>
            </a:r>
            <a:endParaRPr lang="zh-CN" altLang="en-US" sz="6000" b="1" dirty="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endParaRPr>
          </a:p>
        </p:txBody>
      </p:sp>
      <p:sp>
        <p:nvSpPr>
          <p:cNvPr id="10" name="PA_文本框 57"/>
          <p:cNvSpPr txBox="1"/>
          <p:nvPr>
            <p:custDataLst>
              <p:tags r:id="rId1"/>
            </p:custDataLst>
          </p:nvPr>
        </p:nvSpPr>
        <p:spPr>
          <a:xfrm>
            <a:off x="5022565" y="3238810"/>
            <a:ext cx="4574642" cy="450850"/>
          </a:xfrm>
          <a:prstGeom prst="rect">
            <a:avLst/>
          </a:prstGeom>
          <a:noFill/>
        </p:spPr>
        <p:txBody>
          <a:bodyPr wrap="square" rtlCol="0">
            <a:spAutoFit/>
          </a:bodyPr>
          <a:lstStyle/>
          <a:p>
            <a:pPr>
              <a:lnSpc>
                <a:spcPct val="130000"/>
              </a:lnSpc>
            </a:pPr>
            <a:r>
              <a:rPr lang="en-US" altLang="zh-CN">
                <a:solidFill>
                  <a:schemeClr val="tx1">
                    <a:lumMod val="50000"/>
                    <a:lumOff val="50000"/>
                  </a:schemeClr>
                </a:solidFill>
                <a:latin typeface="方正黑体简体" panose="03000509000000000000" pitchFamily="2" charset="-122"/>
                <a:ea typeface="方正黑体简体" panose="03000509000000000000" pitchFamily="2" charset="-122"/>
              </a:rPr>
              <a:t>Enterprise brief introduction</a:t>
            </a:r>
            <a:endParaRPr lang="en-US" altLang="zh-CN">
              <a:solidFill>
                <a:schemeClr val="tx1">
                  <a:lumMod val="50000"/>
                  <a:lumOff val="50000"/>
                </a:schemeClr>
              </a:solidFill>
              <a:latin typeface="方正黑体简体" panose="03000509000000000000" pitchFamily="2" charset="-122"/>
              <a:ea typeface="方正黑体简体" panose="03000509000000000000" pitchFamily="2" charset="-122"/>
            </a:endParaRPr>
          </a:p>
        </p:txBody>
      </p:sp>
      <p:sp>
        <p:nvSpPr>
          <p:cNvPr id="11" name="圆角矩形 10"/>
          <p:cNvSpPr/>
          <p:nvPr/>
        </p:nvSpPr>
        <p:spPr>
          <a:xfrm>
            <a:off x="3356679" y="4153764"/>
            <a:ext cx="6803136" cy="1188290"/>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636893" y="2774354"/>
            <a:ext cx="1680028" cy="1683498"/>
            <a:chOff x="3707349" y="669875"/>
            <a:chExt cx="1729302" cy="1732873"/>
          </a:xfrm>
          <a:effectLst>
            <a:outerShdw blurRad="254000" dist="63500" dir="2700000" algn="tl" rotWithShape="0">
              <a:prstClr val="black">
                <a:alpha val="30000"/>
              </a:prstClr>
            </a:outerShdw>
          </a:effectLst>
        </p:grpSpPr>
        <p:sp>
          <p:nvSpPr>
            <p:cNvPr id="6" name="Oval 5"/>
            <p:cNvSpPr>
              <a:spLocks noChangeArrowheads="1"/>
            </p:cNvSpPr>
            <p:nvPr/>
          </p:nvSpPr>
          <p:spPr bwMode="auto">
            <a:xfrm>
              <a:off x="3707349" y="669875"/>
              <a:ext cx="1729302" cy="17328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200">
                <a:solidFill>
                  <a:srgbClr val="2A5D74"/>
                </a:solidFill>
                <a:ea typeface="宋体" panose="02010600030101010101" pitchFamily="2" charset="-122"/>
              </a:endParaRPr>
            </a:p>
          </p:txBody>
        </p:sp>
        <p:sp>
          <p:nvSpPr>
            <p:cNvPr id="7" name="Oval 5"/>
            <p:cNvSpPr>
              <a:spLocks noChangeArrowheads="1"/>
            </p:cNvSpPr>
            <p:nvPr/>
          </p:nvSpPr>
          <p:spPr bwMode="auto">
            <a:xfrm>
              <a:off x="3842035" y="804837"/>
              <a:ext cx="1459933" cy="1462948"/>
            </a:xfrm>
            <a:prstGeom prst="ellipse">
              <a:avLst/>
            </a:prstGeom>
            <a:gradFill>
              <a:gsLst>
                <a:gs pos="0">
                  <a:srgbClr val="3988E1"/>
                </a:gs>
                <a:gs pos="100000">
                  <a:srgbClr val="0A2C6B"/>
                </a:gs>
              </a:gsLst>
              <a:lin ang="2700000" scaled="0"/>
            </a:gradFill>
            <a:ln>
              <a:noFill/>
            </a:ln>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en-US" altLang="zh-CN" sz="5400" dirty="0">
                  <a:solidFill>
                    <a:schemeClr val="bg1"/>
                  </a:solidFill>
                  <a:latin typeface="字魂105号-简雅黑" panose="00000500000000000000" pitchFamily="2" charset="-122"/>
                  <a:ea typeface="宋体" panose="02010600030101010101" pitchFamily="2" charset="-122"/>
                </a:rPr>
                <a:t>01</a:t>
              </a:r>
              <a:endParaRPr lang="zh-CN" altLang="en-US" sz="5400" dirty="0">
                <a:solidFill>
                  <a:schemeClr val="bg1"/>
                </a:solidFill>
                <a:latin typeface="字魂105号-简雅黑" panose="00000500000000000000" pitchFamily="2" charset="-122"/>
                <a:ea typeface="宋体" panose="02010600030101010101" pitchFamily="2" charset="-122"/>
              </a:endParaRPr>
            </a:p>
          </p:txBody>
        </p:sp>
      </p:grpSp>
      <p:sp>
        <p:nvSpPr>
          <p:cNvPr id="12" name="TextBox 23"/>
          <p:cNvSpPr txBox="1"/>
          <p:nvPr/>
        </p:nvSpPr>
        <p:spPr>
          <a:xfrm>
            <a:off x="4410710" y="4370070"/>
            <a:ext cx="3015615" cy="330835"/>
          </a:xfrm>
          <a:prstGeom prst="rect">
            <a:avLst/>
          </a:prstGeom>
          <a:noFill/>
        </p:spPr>
        <p:txBody>
          <a:bodyPr wrap="square" rtlCol="0">
            <a:spAutoFit/>
          </a:bodyPr>
          <a:lstStyle/>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核心价值</a:t>
            </a:r>
            <a:endParaRPr lang="bg-BG"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
        <p:nvSpPr>
          <p:cNvPr id="13" name="TextBox 23"/>
          <p:cNvSpPr txBox="1"/>
          <p:nvPr/>
        </p:nvSpPr>
        <p:spPr>
          <a:xfrm>
            <a:off x="6028055" y="4358005"/>
            <a:ext cx="2877185" cy="330835"/>
          </a:xfrm>
          <a:prstGeom prst="rect">
            <a:avLst/>
          </a:prstGeom>
          <a:noFill/>
        </p:spPr>
        <p:txBody>
          <a:bodyPr wrap="square" rtlCol="0">
            <a:spAutoFit/>
          </a:bodyPr>
          <a:lstStyle/>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企业精神</a:t>
            </a:r>
            <a:endParaRPr lang="bg-BG" altLang="zh-CN"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
        <p:nvSpPr>
          <p:cNvPr id="16" name="TextBox 23"/>
          <p:cNvSpPr txBox="1"/>
          <p:nvPr/>
        </p:nvSpPr>
        <p:spPr>
          <a:xfrm>
            <a:off x="4399280" y="4837430"/>
            <a:ext cx="1348105" cy="330835"/>
          </a:xfrm>
          <a:prstGeom prst="rect">
            <a:avLst/>
          </a:prstGeom>
          <a:noFill/>
        </p:spPr>
        <p:txBody>
          <a:bodyPr wrap="square" rtlCol="0">
            <a:spAutoFit/>
          </a:bodyPr>
          <a:lstStyle/>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企业理念</a:t>
            </a:r>
            <a:endParaRPr lang="bg-BG"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
        <p:nvSpPr>
          <p:cNvPr id="2" name="TextBox 23"/>
          <p:cNvSpPr txBox="1"/>
          <p:nvPr/>
        </p:nvSpPr>
        <p:spPr>
          <a:xfrm>
            <a:off x="6028055" y="4837430"/>
            <a:ext cx="3015615" cy="330835"/>
          </a:xfrm>
          <a:prstGeom prst="rect">
            <a:avLst/>
          </a:prstGeom>
          <a:noFill/>
        </p:spPr>
        <p:txBody>
          <a:bodyPr wrap="square" rtlCol="0">
            <a:spAutoFit/>
          </a:bodyPr>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企业历程</a:t>
            </a:r>
            <a:endParaRPr lang="bg-BG"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Tree>
  </p:cSld>
  <p:clrMapOvr>
    <a:masterClrMapping/>
  </p:clrMapOvr>
  <p:transition spd="slow" advClick="0" advTm="0">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14:presetBounceEnd="40000">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14:bounceEnd="40000">
                                          <p:cBhvr additive="base">
                                            <p:cTn id="10" dur="7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11" dur="75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41" presetClass="entr" presetSubtype="0" fill="hold" grpId="0" nodeType="withEffect">
                                      <p:stCondLst>
                                        <p:cond delay="75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par>
                                    <p:cTn id="28" presetID="41" presetClass="entr" presetSubtype="0" fill="hold" grpId="0" nodeType="withEffect">
                                      <p:stCondLst>
                                        <p:cond delay="50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0"/>
                                            </p:tgtEl>
                                          </p:cBhvr>
                                        </p:animEffect>
                                      </p:childTnLst>
                                    </p:cTn>
                                  </p:par>
                                </p:childTnLst>
                              </p:cTn>
                            </p:par>
                            <p:par>
                              <p:cTn id="35" fill="hold">
                                <p:stCondLst>
                                  <p:cond delay="0"/>
                                </p:stCondLst>
                                <p:childTnLst>
                                  <p:par>
                                    <p:cTn id="36" presetID="3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9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1000"/>
                                </p:stCondLst>
                                <p:childTnLst>
                                  <p:par>
                                    <p:cTn id="50" presetID="31"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 calcmode="lin" valueType="num">
                                          <p:cBhvr>
                                            <p:cTn id="54" dur="500" fill="hold"/>
                                            <p:tgtEl>
                                              <p:spTgt spid="16"/>
                                            </p:tgtEl>
                                            <p:attrNameLst>
                                              <p:attrName>style.rotation</p:attrName>
                                            </p:attrNameLst>
                                          </p:cBhvr>
                                          <p:tavLst>
                                            <p:tav tm="0">
                                              <p:val>
                                                <p:fltVal val="90"/>
                                              </p:val>
                                            </p:tav>
                                            <p:tav tm="100000">
                                              <p:val>
                                                <p:fltVal val="0"/>
                                              </p:val>
                                            </p:tav>
                                          </p:tavLst>
                                        </p:anim>
                                        <p:animEffect transition="in" filter="fade">
                                          <p:cBhvr>
                                            <p:cTn id="55" dur="500"/>
                                            <p:tgtEl>
                                              <p:spTgt spid="16"/>
                                            </p:tgtEl>
                                          </p:cBhvr>
                                        </p:animEffect>
                                      </p:childTnLst>
                                    </p:cTn>
                                  </p:par>
                                </p:childTnLst>
                              </p:cTn>
                            </p:par>
                            <p:par>
                              <p:cTn id="56" fill="hold">
                                <p:stCondLst>
                                  <p:cond delay="1500"/>
                                </p:stCondLst>
                                <p:childTnLst>
                                  <p:par>
                                    <p:cTn id="57" presetID="31"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1000" fill="hold"/>
                                            <p:tgtEl>
                                              <p:spTgt spid="2"/>
                                            </p:tgtEl>
                                            <p:attrNameLst>
                                              <p:attrName>ppt_w</p:attrName>
                                            </p:attrNameLst>
                                          </p:cBhvr>
                                          <p:tavLst>
                                            <p:tav tm="0">
                                              <p:val>
                                                <p:fltVal val="0"/>
                                              </p:val>
                                            </p:tav>
                                            <p:tav tm="100000">
                                              <p:val>
                                                <p:strVal val="#ppt_w"/>
                                              </p:val>
                                            </p:tav>
                                          </p:tavLst>
                                        </p:anim>
                                        <p:anim calcmode="lin" valueType="num">
                                          <p:cBhvr>
                                            <p:cTn id="60" dur="1000" fill="hold"/>
                                            <p:tgtEl>
                                              <p:spTgt spid="2"/>
                                            </p:tgtEl>
                                            <p:attrNameLst>
                                              <p:attrName>ppt_h</p:attrName>
                                            </p:attrNameLst>
                                          </p:cBhvr>
                                          <p:tavLst>
                                            <p:tav tm="0">
                                              <p:val>
                                                <p:fltVal val="0"/>
                                              </p:val>
                                            </p:tav>
                                            <p:tav tm="100000">
                                              <p:val>
                                                <p:strVal val="#ppt_h"/>
                                              </p:val>
                                            </p:tav>
                                          </p:tavLst>
                                        </p:anim>
                                        <p:anim calcmode="lin" valueType="num">
                                          <p:cBhvr>
                                            <p:cTn id="61" dur="1000" fill="hold"/>
                                            <p:tgtEl>
                                              <p:spTgt spid="2"/>
                                            </p:tgtEl>
                                            <p:attrNameLst>
                                              <p:attrName>style.rotation</p:attrName>
                                            </p:attrNameLst>
                                          </p:cBhvr>
                                          <p:tavLst>
                                            <p:tav tm="0">
                                              <p:val>
                                                <p:fltVal val="90"/>
                                              </p:val>
                                            </p:tav>
                                            <p:tav tm="100000">
                                              <p:val>
                                                <p:fltVal val="0"/>
                                              </p:val>
                                            </p:tav>
                                          </p:tavLst>
                                        </p:anim>
                                        <p:animEffect transition="in" filter="fade">
                                          <p:cBhvr>
                                            <p:cTn id="6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P spid="11" grpId="0" bldLvl="0" animBg="1"/>
          <p:bldP spid="12" grpId="0"/>
          <p:bldP spid="13" grpId="0"/>
          <p:bldP spid="16"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1+#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1+#ppt_w/2"/>
                                              </p:val>
                                            </p:tav>
                                            <p:tav tm="100000">
                                              <p:val>
                                                <p:strVal val="#ppt_x"/>
                                              </p:val>
                                            </p:tav>
                                          </p:tavLst>
                                        </p:anim>
                                        <p:anim calcmode="lin" valueType="num">
                                          <p:cBhvr additive="base">
                                            <p:cTn id="15" dur="750" fill="hold"/>
                                            <p:tgtEl>
                                              <p:spTgt spid="22"/>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41" presetClass="entr" presetSubtype="0" fill="hold" grpId="0" nodeType="withEffect">
                                      <p:stCondLst>
                                        <p:cond delay="75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par>
                                    <p:cTn id="28" presetID="41" presetClass="entr" presetSubtype="0" fill="hold" grpId="0" nodeType="withEffect">
                                      <p:stCondLst>
                                        <p:cond delay="50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0"/>
                                            </p:tgtEl>
                                          </p:cBhvr>
                                        </p:animEffect>
                                      </p:childTnLst>
                                    </p:cTn>
                                  </p:par>
                                </p:childTnLst>
                              </p:cTn>
                            </p:par>
                            <p:par>
                              <p:cTn id="35" fill="hold">
                                <p:stCondLst>
                                  <p:cond delay="0"/>
                                </p:stCondLst>
                                <p:childTnLst>
                                  <p:par>
                                    <p:cTn id="36" presetID="3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9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1000"/>
                                </p:stCondLst>
                                <p:childTnLst>
                                  <p:par>
                                    <p:cTn id="50" presetID="31"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 calcmode="lin" valueType="num">
                                          <p:cBhvr>
                                            <p:cTn id="54" dur="500" fill="hold"/>
                                            <p:tgtEl>
                                              <p:spTgt spid="16"/>
                                            </p:tgtEl>
                                            <p:attrNameLst>
                                              <p:attrName>style.rotation</p:attrName>
                                            </p:attrNameLst>
                                          </p:cBhvr>
                                          <p:tavLst>
                                            <p:tav tm="0">
                                              <p:val>
                                                <p:fltVal val="90"/>
                                              </p:val>
                                            </p:tav>
                                            <p:tav tm="100000">
                                              <p:val>
                                                <p:fltVal val="0"/>
                                              </p:val>
                                            </p:tav>
                                          </p:tavLst>
                                        </p:anim>
                                        <p:animEffect transition="in" filter="fade">
                                          <p:cBhvr>
                                            <p:cTn id="55" dur="500"/>
                                            <p:tgtEl>
                                              <p:spTgt spid="16"/>
                                            </p:tgtEl>
                                          </p:cBhvr>
                                        </p:animEffect>
                                      </p:childTnLst>
                                    </p:cTn>
                                  </p:par>
                                </p:childTnLst>
                              </p:cTn>
                            </p:par>
                            <p:par>
                              <p:cTn id="56" fill="hold">
                                <p:stCondLst>
                                  <p:cond delay="1500"/>
                                </p:stCondLst>
                                <p:childTnLst>
                                  <p:par>
                                    <p:cTn id="57" presetID="31"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1000" fill="hold"/>
                                            <p:tgtEl>
                                              <p:spTgt spid="2"/>
                                            </p:tgtEl>
                                            <p:attrNameLst>
                                              <p:attrName>ppt_w</p:attrName>
                                            </p:attrNameLst>
                                          </p:cBhvr>
                                          <p:tavLst>
                                            <p:tav tm="0">
                                              <p:val>
                                                <p:fltVal val="0"/>
                                              </p:val>
                                            </p:tav>
                                            <p:tav tm="100000">
                                              <p:val>
                                                <p:strVal val="#ppt_w"/>
                                              </p:val>
                                            </p:tav>
                                          </p:tavLst>
                                        </p:anim>
                                        <p:anim calcmode="lin" valueType="num">
                                          <p:cBhvr>
                                            <p:cTn id="60" dur="1000" fill="hold"/>
                                            <p:tgtEl>
                                              <p:spTgt spid="2"/>
                                            </p:tgtEl>
                                            <p:attrNameLst>
                                              <p:attrName>ppt_h</p:attrName>
                                            </p:attrNameLst>
                                          </p:cBhvr>
                                          <p:tavLst>
                                            <p:tav tm="0">
                                              <p:val>
                                                <p:fltVal val="0"/>
                                              </p:val>
                                            </p:tav>
                                            <p:tav tm="100000">
                                              <p:val>
                                                <p:strVal val="#ppt_h"/>
                                              </p:val>
                                            </p:tav>
                                          </p:tavLst>
                                        </p:anim>
                                        <p:anim calcmode="lin" valueType="num">
                                          <p:cBhvr>
                                            <p:cTn id="61" dur="1000" fill="hold"/>
                                            <p:tgtEl>
                                              <p:spTgt spid="2"/>
                                            </p:tgtEl>
                                            <p:attrNameLst>
                                              <p:attrName>style.rotation</p:attrName>
                                            </p:attrNameLst>
                                          </p:cBhvr>
                                          <p:tavLst>
                                            <p:tav tm="0">
                                              <p:val>
                                                <p:fltVal val="90"/>
                                              </p:val>
                                            </p:tav>
                                            <p:tav tm="100000">
                                              <p:val>
                                                <p:fltVal val="0"/>
                                              </p:val>
                                            </p:tav>
                                          </p:tavLst>
                                        </p:anim>
                                        <p:animEffect transition="in" filter="fade">
                                          <p:cBhvr>
                                            <p:cTn id="6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P spid="11" grpId="0" bldLvl="0" animBg="1"/>
          <p:bldP spid="12" grpId="0"/>
          <p:bldP spid="13" grpId="0"/>
          <p:bldP spid="16"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1055985"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1232535" y="271145"/>
            <a:ext cx="1759585" cy="922020"/>
          </a:xfrm>
          <a:prstGeom prst="rect">
            <a:avLst/>
          </a:prstGeom>
          <a:noFill/>
        </p:spPr>
        <p:txBody>
          <a:bodyPr wrap="square" rtlCol="0" anchor="t">
            <a:spAutoFit/>
          </a:bodyPr>
          <a:lstStyle/>
          <a:p>
            <a:pPr algn="dist">
              <a:lnSpc>
                <a:spcPct val="150000"/>
              </a:lnSpc>
            </a:pPr>
            <a:r>
              <a:rPr lang="zh-CN" altLang="en-US" sz="2400" b="1" dirty="0">
                <a:solidFill>
                  <a:schemeClr val="accent5">
                    <a:lumMod val="75000"/>
                  </a:schemeClr>
                </a:solidFill>
                <a:cs typeface="+mn-ea"/>
                <a:sym typeface="+mn-lt"/>
              </a:rPr>
              <a:t>企业简介</a:t>
            </a:r>
            <a:endParaRPr lang="zh-CN" altLang="en-US" sz="2400" dirty="0">
              <a:solidFill>
                <a:schemeClr val="accent5">
                  <a:lumMod val="75000"/>
                </a:schemeClr>
              </a:solidFill>
              <a:cs typeface="+mn-ea"/>
              <a:sym typeface="+mn-lt"/>
            </a:endParaRPr>
          </a:p>
          <a:p>
            <a:pPr algn="dist">
              <a:lnSpc>
                <a:spcPct val="150000"/>
              </a:lnSpc>
            </a:pPr>
            <a:r>
              <a:rPr lang="zh-CN" altLang="en-US" sz="1200" dirty="0">
                <a:solidFill>
                  <a:schemeClr val="accent5">
                    <a:lumMod val="75000"/>
                  </a:schemeClr>
                </a:solidFill>
                <a:cs typeface="+mn-ea"/>
                <a:sym typeface="+mn-lt"/>
              </a:rPr>
              <a:t>Company profile</a:t>
            </a:r>
            <a:endParaRPr lang="zh-CN" altLang="en-US" sz="1200" dirty="0">
              <a:solidFill>
                <a:schemeClr val="accent5">
                  <a:lumMod val="75000"/>
                </a:schemeClr>
              </a:solidFill>
              <a:cs typeface="+mn-ea"/>
              <a:sym typeface="+mn-lt"/>
            </a:endParaRPr>
          </a:p>
        </p:txBody>
      </p:sp>
      <p:sp>
        <p:nvSpPr>
          <p:cNvPr id="15" name="圆角矩形 11"/>
          <p:cNvSpPr/>
          <p:nvPr/>
        </p:nvSpPr>
        <p:spPr>
          <a:xfrm>
            <a:off x="920432" y="1395095"/>
            <a:ext cx="3219241" cy="4739005"/>
          </a:xfrm>
          <a:prstGeom prst="roundRect">
            <a:avLst>
              <a:gd name="adj" fmla="val 3741"/>
            </a:avLst>
          </a:prstGeom>
          <a:blipFill>
            <a:blip r:embed="rId1"/>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16" name="文本框 15"/>
          <p:cNvSpPr txBox="1"/>
          <p:nvPr/>
        </p:nvSpPr>
        <p:spPr>
          <a:xfrm>
            <a:off x="4787900" y="1395095"/>
            <a:ext cx="5669915" cy="521970"/>
          </a:xfrm>
          <a:prstGeom prst="rect">
            <a:avLst/>
          </a:prstGeom>
          <a:noFill/>
        </p:spPr>
        <p:txBody>
          <a:bodyPr wrap="square" rtlCol="0">
            <a:spAutoFit/>
          </a:bodyPr>
          <a:lstStyle/>
          <a:p>
            <a:pPr algn="dist"/>
            <a:r>
              <a:rPr lang="zh-CN" sz="2800" dirty="0">
                <a:solidFill>
                  <a:schemeClr val="accent5">
                    <a:lumMod val="75000"/>
                  </a:schemeClr>
                </a:solidFill>
                <a:cs typeface="+mn-ea"/>
                <a:sym typeface="+mn-lt"/>
              </a:rPr>
              <a:t>上海卡垣电子科技有限公司</a:t>
            </a:r>
            <a:endParaRPr lang="zh-CN" sz="2800" dirty="0">
              <a:solidFill>
                <a:schemeClr val="accent5">
                  <a:lumMod val="75000"/>
                </a:schemeClr>
              </a:solidFill>
              <a:cs typeface="+mn-ea"/>
              <a:sym typeface="+mn-lt"/>
            </a:endParaRPr>
          </a:p>
        </p:txBody>
      </p:sp>
      <p:sp>
        <p:nvSpPr>
          <p:cNvPr id="17" name="文本框 16"/>
          <p:cNvSpPr txBox="1"/>
          <p:nvPr/>
        </p:nvSpPr>
        <p:spPr>
          <a:xfrm>
            <a:off x="4919345" y="1917065"/>
            <a:ext cx="5468620" cy="352425"/>
          </a:xfrm>
          <a:prstGeom prst="rect">
            <a:avLst/>
          </a:prstGeom>
          <a:noFill/>
        </p:spPr>
        <p:txBody>
          <a:bodyPr wrap="square" rtlCol="0">
            <a:spAutoFit/>
          </a:bodyPr>
          <a:lstStyle/>
          <a:p>
            <a:pPr algn="dist"/>
            <a:r>
              <a:rPr lang="en-US" altLang="zh-CN" sz="1700" dirty="0">
                <a:solidFill>
                  <a:schemeClr val="accent5">
                    <a:lumMod val="75000"/>
                  </a:schemeClr>
                </a:solidFill>
                <a:cs typeface="+mn-ea"/>
                <a:sym typeface="+mn-lt"/>
              </a:rPr>
              <a:t>Shanghai Jiayuan Electronic Technology Co., LTD</a:t>
            </a:r>
            <a:endParaRPr lang="en-US" altLang="zh-CN" sz="1700" dirty="0">
              <a:solidFill>
                <a:schemeClr val="accent5">
                  <a:lumMod val="75000"/>
                </a:schemeClr>
              </a:solidFill>
              <a:cs typeface="+mn-ea"/>
              <a:sym typeface="+mn-lt"/>
            </a:endParaRPr>
          </a:p>
        </p:txBody>
      </p:sp>
      <p:sp>
        <p:nvSpPr>
          <p:cNvPr id="18" name="文本框 17"/>
          <p:cNvSpPr txBox="1"/>
          <p:nvPr/>
        </p:nvSpPr>
        <p:spPr>
          <a:xfrm>
            <a:off x="4935856" y="2520830"/>
            <a:ext cx="6136639" cy="1706880"/>
          </a:xfrm>
          <a:prstGeom prst="rect">
            <a:avLst/>
          </a:prstGeom>
          <a:noFill/>
        </p:spPr>
        <p:txBody>
          <a:bodyPr wrap="square" rtlCol="0" anchor="t">
            <a:spAutoFit/>
          </a:bodyPr>
          <a:lstStyle/>
          <a:p>
            <a:pPr algn="just">
              <a:lnSpc>
                <a:spcPct val="150000"/>
              </a:lnSpc>
            </a:pPr>
            <a:r>
              <a:rPr lang="zh-CN" altLang="en-US" sz="1400" dirty="0">
                <a:solidFill>
                  <a:schemeClr val="tx1"/>
                </a:solidFill>
                <a:latin typeface="字魂59号-创粗黑" panose="00000500000000000000" pitchFamily="2" charset="-122"/>
                <a:ea typeface="字魂59号-创粗黑" panose="00000500000000000000" pitchFamily="2" charset="-122"/>
                <a:sym typeface="+mn-ea"/>
              </a:rPr>
              <a:t>2008年，PAKU（帕库）在中国上海成立组装工厂，上海嘉图自动化控制系统有限公司（拥CATO卡托自主品牌 http://www.cato-sh.com）及旗下公司上海卡垣电子科技有限公司均为德国PAKU（帕库）国内特供元器件组装工厂。目前占中国市场独家领域，全套采用德国PAKU（帕库）工厂先进技术和制造工艺。</a:t>
            </a:r>
            <a:endParaRPr lang="zh-CN" altLang="en-US" sz="1400" dirty="0">
              <a:solidFill>
                <a:schemeClr val="tx1"/>
              </a:solidFill>
              <a:latin typeface="字魂59号-创粗黑" panose="00000500000000000000" pitchFamily="2" charset="-122"/>
              <a:ea typeface="字魂59号-创粗黑" panose="00000500000000000000" pitchFamily="2" charset="-122"/>
              <a:sym typeface="+mn-ea"/>
            </a:endParaRPr>
          </a:p>
        </p:txBody>
      </p:sp>
      <p:sp>
        <p:nvSpPr>
          <p:cNvPr id="5" name="文本框 4"/>
          <p:cNvSpPr txBox="1"/>
          <p:nvPr/>
        </p:nvSpPr>
        <p:spPr>
          <a:xfrm>
            <a:off x="4980941" y="4285218"/>
            <a:ext cx="6341110" cy="2030095"/>
          </a:xfrm>
          <a:prstGeom prst="rect">
            <a:avLst/>
          </a:prstGeom>
          <a:noFill/>
        </p:spPr>
        <p:txBody>
          <a:bodyPr wrap="square" rtlCol="0">
            <a:spAutoFit/>
          </a:bodyPr>
          <a:lstStyle/>
          <a:p>
            <a:pPr>
              <a:lnSpc>
                <a:spcPct val="150000"/>
              </a:lnSpc>
            </a:pPr>
            <a:r>
              <a:rPr lang="zh-CN" altLang="en-US" sz="1200" dirty="0">
                <a:solidFill>
                  <a:schemeClr val="tx1"/>
                </a:solidFill>
                <a:latin typeface="Arial" panose="020B0604020202020204"/>
                <a:ea typeface="微软雅黑" panose="020B0503020204020204" charset="-122"/>
                <a:sym typeface="+mn-ea"/>
              </a:rPr>
              <a:t>In 2008, PAKU set up an assembly plant in Shanghai, China. Shanghai Jiatu Automation Control System Co., LTD. (with CATO's own brand http://www.cato-sh.com) and its subsidiary Shanghai Kayuan Electronic Technology Co., LTD., are PAKU's national components assembly plants in Germany. At present, it occupies the exclusive market in China and adopts the advanced technology and manufacturing process from PAKU factory in Germany.</a:t>
            </a:r>
            <a:endParaRPr lang="zh-CN" altLang="en-US" sz="1200" dirty="0">
              <a:solidFill>
                <a:schemeClr val="tx1"/>
              </a:solidFill>
              <a:latin typeface="Arial" panose="020B0604020202020204"/>
              <a:ea typeface="微软雅黑" panose="020B0503020204020204" charset="-122"/>
              <a:sym typeface="+mn-ea"/>
            </a:endParaRPr>
          </a:p>
          <a:p>
            <a:pPr>
              <a:lnSpc>
                <a:spcPct val="150000"/>
              </a:lnSpc>
            </a:pPr>
            <a:endParaRPr lang="zh-CN" altLang="en-US" sz="1200" dirty="0">
              <a:solidFill>
                <a:schemeClr val="tx1"/>
              </a:solidFill>
              <a:latin typeface="Arial" panose="020B0604020202020204"/>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1055985"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1232535" y="271145"/>
            <a:ext cx="1759585" cy="922020"/>
          </a:xfrm>
          <a:prstGeom prst="rect">
            <a:avLst/>
          </a:prstGeom>
          <a:noFill/>
        </p:spPr>
        <p:txBody>
          <a:bodyPr wrap="square" rtlCol="0" anchor="t">
            <a:spAutoFit/>
          </a:bodyPr>
          <a:lstStyle/>
          <a:p>
            <a:pPr algn="dist">
              <a:lnSpc>
                <a:spcPct val="150000"/>
              </a:lnSpc>
            </a:pPr>
            <a:r>
              <a:rPr lang="zh-CN" altLang="en-US" sz="2400" b="1">
                <a:solidFill>
                  <a:schemeClr val="accent5">
                    <a:lumMod val="75000"/>
                  </a:schemeClr>
                </a:solidFill>
                <a:cs typeface="+mn-ea"/>
                <a:sym typeface="+mn-lt"/>
              </a:rPr>
              <a:t>企业简介</a:t>
            </a:r>
            <a:endParaRPr lang="zh-CN" altLang="en-US" sz="2400">
              <a:solidFill>
                <a:schemeClr val="accent5">
                  <a:lumMod val="75000"/>
                </a:schemeClr>
              </a:solidFill>
              <a:cs typeface="+mn-ea"/>
              <a:sym typeface="+mn-lt"/>
            </a:endParaRPr>
          </a:p>
          <a:p>
            <a:pPr algn="dist">
              <a:lnSpc>
                <a:spcPct val="150000"/>
              </a:lnSpc>
            </a:pPr>
            <a:r>
              <a:rPr lang="zh-CN" altLang="en-US" sz="1200">
                <a:solidFill>
                  <a:schemeClr val="accent5">
                    <a:lumMod val="75000"/>
                  </a:schemeClr>
                </a:solidFill>
                <a:cs typeface="+mn-ea"/>
                <a:sym typeface="+mn-lt"/>
              </a:rPr>
              <a:t>Company profile</a:t>
            </a:r>
            <a:endParaRPr lang="zh-CN" altLang="en-US" sz="1200">
              <a:solidFill>
                <a:schemeClr val="accent5">
                  <a:lumMod val="75000"/>
                </a:schemeClr>
              </a:solidFill>
              <a:cs typeface="+mn-ea"/>
              <a:sym typeface="+mn-lt"/>
            </a:endParaRPr>
          </a:p>
        </p:txBody>
      </p:sp>
      <p:sp>
        <p:nvSpPr>
          <p:cNvPr id="28" name="文本框 27"/>
          <p:cNvSpPr txBox="1"/>
          <p:nvPr/>
        </p:nvSpPr>
        <p:spPr>
          <a:xfrm>
            <a:off x="1282382" y="1538628"/>
            <a:ext cx="2273936" cy="521970"/>
          </a:xfrm>
          <a:prstGeom prst="rect">
            <a:avLst/>
          </a:prstGeom>
          <a:noFill/>
        </p:spPr>
        <p:txBody>
          <a:bodyPr wrap="square" rtlCol="0">
            <a:spAutoFit/>
          </a:bodyPr>
          <a:lstStyle/>
          <a:p>
            <a:pPr algn="dist"/>
            <a:r>
              <a:rPr lang="zh-CN" altLang="en-US" sz="2800" dirty="0">
                <a:solidFill>
                  <a:schemeClr val="accent5">
                    <a:lumMod val="75000"/>
                  </a:schemeClr>
                </a:solidFill>
                <a:cs typeface="+mn-ea"/>
                <a:sym typeface="+mn-lt"/>
              </a:rPr>
              <a:t>核心价值</a:t>
            </a:r>
            <a:endParaRPr lang="zh-CN" altLang="en-US" sz="2800" dirty="0">
              <a:solidFill>
                <a:schemeClr val="accent5">
                  <a:lumMod val="75000"/>
                </a:schemeClr>
              </a:solidFill>
              <a:cs typeface="+mn-ea"/>
              <a:sym typeface="+mn-lt"/>
            </a:endParaRPr>
          </a:p>
        </p:txBody>
      </p:sp>
      <p:sp>
        <p:nvSpPr>
          <p:cNvPr id="29" name="文本框 28"/>
          <p:cNvSpPr txBox="1"/>
          <p:nvPr/>
        </p:nvSpPr>
        <p:spPr>
          <a:xfrm>
            <a:off x="1380490" y="1987550"/>
            <a:ext cx="4889500" cy="1568450"/>
          </a:xfrm>
          <a:prstGeom prst="rect">
            <a:avLst/>
          </a:prstGeom>
          <a:noFill/>
          <a:ln>
            <a:noFill/>
          </a:ln>
        </p:spPr>
        <p:txBody>
          <a:bodyPr wrap="square" rtlCol="0" anchor="t">
            <a:spAutoFit/>
          </a:bodyPr>
          <a:lstStyle/>
          <a:p>
            <a:pPr algn="just">
              <a:lnSpc>
                <a:spcPct val="150000"/>
              </a:lnSpc>
            </a:pPr>
            <a:r>
              <a:rPr lang="zh-CN" altLang="en-US" sz="1600" dirty="0">
                <a:solidFill>
                  <a:schemeClr val="tx1"/>
                </a:solidFill>
                <a:latin typeface="字魂59号-创粗黑" panose="00000500000000000000" pitchFamily="2" charset="-122"/>
                <a:ea typeface="字魂59号-创粗黑" panose="00000500000000000000" pitchFamily="2" charset="-122"/>
                <a:sym typeface="+mn-ea"/>
              </a:rPr>
              <a:t>态度：正确和积极态度</a:t>
            </a:r>
            <a:endParaRPr lang="zh-CN" altLang="en-US" sz="1600" dirty="0">
              <a:solidFill>
                <a:schemeClr val="tx1"/>
              </a:solidFill>
              <a:latin typeface="字魂59号-创粗黑" panose="00000500000000000000" pitchFamily="2" charset="-122"/>
              <a:ea typeface="字魂59号-创粗黑" panose="00000500000000000000" pitchFamily="2" charset="-122"/>
              <a:sym typeface="+mn-ea"/>
            </a:endParaRPr>
          </a:p>
          <a:p>
            <a:pPr algn="just">
              <a:lnSpc>
                <a:spcPct val="150000"/>
              </a:lnSpc>
            </a:pPr>
            <a:r>
              <a:rPr lang="zh-CN" altLang="en-US" sz="1600" dirty="0">
                <a:solidFill>
                  <a:schemeClr val="tx1"/>
                </a:solidFill>
                <a:latin typeface="字魂59号-创粗黑" panose="00000500000000000000" pitchFamily="2" charset="-122"/>
                <a:ea typeface="字魂59号-创粗黑" panose="00000500000000000000" pitchFamily="2" charset="-122"/>
                <a:cs typeface="+mn-ea"/>
                <a:sym typeface="微软雅黑" panose="020B0503020204020204" charset="-122"/>
              </a:rPr>
              <a:t>协作：人心齐、泰山移</a:t>
            </a:r>
            <a:endParaRPr lang="zh-CN" altLang="en-US" sz="1600" dirty="0">
              <a:solidFill>
                <a:schemeClr val="tx1"/>
              </a:solidFill>
              <a:latin typeface="字魂59号-创粗黑" panose="00000500000000000000" pitchFamily="2" charset="-122"/>
              <a:ea typeface="字魂59号-创粗黑" panose="00000500000000000000" pitchFamily="2" charset="-122"/>
              <a:cs typeface="+mn-ea"/>
              <a:sym typeface="微软雅黑" panose="020B0503020204020204" charset="-122"/>
            </a:endParaRPr>
          </a:p>
          <a:p>
            <a:pPr algn="just">
              <a:lnSpc>
                <a:spcPct val="150000"/>
              </a:lnSpc>
            </a:pPr>
            <a:r>
              <a:rPr lang="zh-CN" altLang="en-US" sz="1600" dirty="0">
                <a:solidFill>
                  <a:schemeClr val="tx1"/>
                </a:solidFill>
                <a:latin typeface="字魂59号-创粗黑" panose="00000500000000000000" pitchFamily="2" charset="-122"/>
                <a:ea typeface="字魂59号-创粗黑" panose="00000500000000000000" pitchFamily="2" charset="-122"/>
                <a:cs typeface="+mn-ea"/>
                <a:sym typeface="微软雅黑" panose="020B0503020204020204" charset="-122"/>
              </a:rPr>
              <a:t>创新：突破常规、即突破旧的思维定势</a:t>
            </a:r>
            <a:endParaRPr lang="zh-CN" altLang="en-US" sz="1600" dirty="0">
              <a:solidFill>
                <a:schemeClr val="tx1"/>
              </a:solidFill>
              <a:latin typeface="字魂59号-创粗黑" panose="00000500000000000000" pitchFamily="2" charset="-122"/>
              <a:ea typeface="字魂59号-创粗黑" panose="00000500000000000000" pitchFamily="2" charset="-122"/>
              <a:cs typeface="+mn-ea"/>
              <a:sym typeface="微软雅黑" panose="020B0503020204020204" charset="-122"/>
            </a:endParaRPr>
          </a:p>
          <a:p>
            <a:pPr algn="just">
              <a:lnSpc>
                <a:spcPct val="150000"/>
              </a:lnSpc>
            </a:pPr>
            <a:r>
              <a:rPr lang="zh-CN" altLang="en-US" sz="1600" dirty="0">
                <a:solidFill>
                  <a:schemeClr val="tx1"/>
                </a:solidFill>
                <a:latin typeface="字魂59号-创粗黑" panose="00000500000000000000" pitchFamily="2" charset="-122"/>
                <a:ea typeface="字魂59号-创粗黑" panose="00000500000000000000" pitchFamily="2" charset="-122"/>
                <a:cs typeface="+mn-ea"/>
                <a:sym typeface="微软雅黑" panose="020B0503020204020204" charset="-122"/>
              </a:rPr>
              <a:t>坚韧：精诚所至、金石为开</a:t>
            </a:r>
            <a:endParaRPr lang="zh-CN" altLang="en-US" sz="1600" dirty="0">
              <a:solidFill>
                <a:schemeClr val="tx1"/>
              </a:solidFill>
              <a:latin typeface="字魂59号-创粗黑" panose="00000500000000000000" pitchFamily="2" charset="-122"/>
              <a:ea typeface="字魂59号-创粗黑" panose="00000500000000000000" pitchFamily="2" charset="-122"/>
              <a:cs typeface="+mn-ea"/>
              <a:sym typeface="微软雅黑" panose="020B0503020204020204" charset="-122"/>
            </a:endParaRPr>
          </a:p>
        </p:txBody>
      </p:sp>
      <p:sp>
        <p:nvSpPr>
          <p:cNvPr id="30" name="文本框 29"/>
          <p:cNvSpPr txBox="1"/>
          <p:nvPr/>
        </p:nvSpPr>
        <p:spPr>
          <a:xfrm>
            <a:off x="1380674" y="3670064"/>
            <a:ext cx="5079364" cy="1706880"/>
          </a:xfrm>
          <a:prstGeom prst="rect">
            <a:avLst/>
          </a:prstGeom>
          <a:noFill/>
        </p:spPr>
        <p:txBody>
          <a:bodyPr wrap="square" rtlCol="0">
            <a:spAutoFit/>
          </a:bodyPr>
          <a:lstStyle/>
          <a:p>
            <a:pPr>
              <a:lnSpc>
                <a:spcPct val="150000"/>
              </a:lnSpc>
            </a:pPr>
            <a:r>
              <a:rPr sz="1400" dirty="0">
                <a:solidFill>
                  <a:schemeClr val="tx1"/>
                </a:solidFill>
                <a:latin typeface="Arial" panose="020B0604020202020204"/>
                <a:ea typeface="微软雅黑" panose="020B0503020204020204" charset="-122"/>
                <a:sym typeface="+mn-ea"/>
              </a:rPr>
              <a:t>Attitude: Correct and positive attitude</a:t>
            </a:r>
            <a:endParaRPr sz="1400" dirty="0">
              <a:solidFill>
                <a:schemeClr val="tx1"/>
              </a:solidFill>
              <a:latin typeface="Arial" panose="020B0604020202020204"/>
              <a:ea typeface="微软雅黑" panose="020B0503020204020204" charset="-122"/>
              <a:sym typeface="+mn-ea"/>
            </a:endParaRPr>
          </a:p>
          <a:p>
            <a:pPr>
              <a:lnSpc>
                <a:spcPct val="150000"/>
              </a:lnSpc>
            </a:pPr>
            <a:r>
              <a:rPr sz="1400" dirty="0">
                <a:solidFill>
                  <a:schemeClr val="tx1"/>
                </a:solidFill>
                <a:latin typeface="Arial" panose="020B0604020202020204"/>
                <a:ea typeface="微软雅黑" panose="020B0503020204020204" charset="-122"/>
                <a:sym typeface="+mn-ea"/>
              </a:rPr>
              <a:t>Cooperation: unity of heart, Taishan shift</a:t>
            </a:r>
            <a:endParaRPr sz="1400" dirty="0">
              <a:solidFill>
                <a:schemeClr val="tx1"/>
              </a:solidFill>
              <a:latin typeface="Arial" panose="020B0604020202020204"/>
              <a:ea typeface="微软雅黑" panose="020B0503020204020204" charset="-122"/>
              <a:sym typeface="+mn-ea"/>
            </a:endParaRPr>
          </a:p>
          <a:p>
            <a:pPr>
              <a:lnSpc>
                <a:spcPct val="150000"/>
              </a:lnSpc>
            </a:pPr>
            <a:r>
              <a:rPr sz="1400" dirty="0">
                <a:solidFill>
                  <a:schemeClr val="tx1"/>
                </a:solidFill>
                <a:latin typeface="Arial" panose="020B0604020202020204"/>
                <a:ea typeface="微软雅黑" panose="020B0503020204020204" charset="-122"/>
                <a:sym typeface="+mn-ea"/>
              </a:rPr>
              <a:t>Innovation: break through the conventional, that is, break through the old mindset</a:t>
            </a:r>
            <a:endParaRPr sz="1400" dirty="0">
              <a:solidFill>
                <a:schemeClr val="tx1"/>
              </a:solidFill>
              <a:latin typeface="Arial" panose="020B0604020202020204"/>
              <a:ea typeface="微软雅黑" panose="020B0503020204020204" charset="-122"/>
              <a:sym typeface="+mn-ea"/>
            </a:endParaRPr>
          </a:p>
          <a:p>
            <a:pPr>
              <a:lnSpc>
                <a:spcPct val="150000"/>
              </a:lnSpc>
            </a:pPr>
            <a:r>
              <a:rPr sz="1400" dirty="0">
                <a:solidFill>
                  <a:schemeClr val="tx1"/>
                </a:solidFill>
                <a:latin typeface="Arial" panose="020B0604020202020204"/>
                <a:ea typeface="微软雅黑" panose="020B0503020204020204" charset="-122"/>
                <a:sym typeface="+mn-ea"/>
              </a:rPr>
              <a:t>Tenacity: faith will move mountains</a:t>
            </a:r>
            <a:endParaRPr sz="1400" dirty="0">
              <a:solidFill>
                <a:schemeClr val="tx1"/>
              </a:solidFill>
              <a:latin typeface="Arial" panose="020B0604020202020204"/>
              <a:ea typeface="微软雅黑" panose="020B0503020204020204" charset="-122"/>
              <a:sym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69990" y="470535"/>
            <a:ext cx="5381625" cy="5381625"/>
          </a:xfrm>
          <a:prstGeom prst="rect">
            <a:avLst/>
          </a:prstGeom>
        </p:spPr>
      </p:pic>
    </p:spTree>
  </p:cSld>
  <p:clrMapOvr>
    <a:masterClrMapping/>
  </p:clrMapOvr>
  <p:transition spd="slow" advClick="0" advTm="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1000" fill="hold"/>
                                        <p:tgtEl>
                                          <p:spTgt spid="29"/>
                                        </p:tgtEl>
                                        <p:attrNameLst>
                                          <p:attrName>ppt_w</p:attrName>
                                        </p:attrNameLst>
                                      </p:cBhvr>
                                      <p:tavLst>
                                        <p:tav tm="0">
                                          <p:val>
                                            <p:strVal val="#ppt_w*0.70"/>
                                          </p:val>
                                        </p:tav>
                                        <p:tav tm="100000">
                                          <p:val>
                                            <p:strVal val="#ppt_w"/>
                                          </p:val>
                                        </p:tav>
                                      </p:tavLst>
                                    </p:anim>
                                    <p:anim calcmode="lin" valueType="num">
                                      <p:cBhvr>
                                        <p:cTn id="12" dur="1000" fill="hold"/>
                                        <p:tgtEl>
                                          <p:spTgt spid="29"/>
                                        </p:tgtEl>
                                        <p:attrNameLst>
                                          <p:attrName>ppt_h</p:attrName>
                                        </p:attrNameLst>
                                      </p:cBhvr>
                                      <p:tavLst>
                                        <p:tav tm="0">
                                          <p:val>
                                            <p:strVal val="#ppt_h"/>
                                          </p:val>
                                        </p:tav>
                                        <p:tav tm="100000">
                                          <p:val>
                                            <p:strVal val="#ppt_h"/>
                                          </p:val>
                                        </p:tav>
                                      </p:tavLst>
                                    </p:anim>
                                    <p:animEffect transition="in" filter="fade">
                                      <p:cBhvr>
                                        <p:cTn id="13" dur="1000"/>
                                        <p:tgtEl>
                                          <p:spTgt spid="29"/>
                                        </p:tgtEl>
                                      </p:cBhvr>
                                    </p:animEffect>
                                  </p:childTnLst>
                                </p:cTn>
                              </p:par>
                            </p:childTnLst>
                          </p:cTn>
                        </p:par>
                        <p:par>
                          <p:cTn id="14" fill="hold">
                            <p:stCondLst>
                              <p:cond delay="1500"/>
                            </p:stCondLst>
                            <p:childTnLst>
                              <p:par>
                                <p:cTn id="15" presetID="13" presetClass="entr" presetSubtype="16"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plus(in)">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bldLvl="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1055985"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1232535" y="271145"/>
            <a:ext cx="1759585" cy="922020"/>
          </a:xfrm>
          <a:prstGeom prst="rect">
            <a:avLst/>
          </a:prstGeom>
          <a:noFill/>
        </p:spPr>
        <p:txBody>
          <a:bodyPr wrap="square" rtlCol="0" anchor="t">
            <a:spAutoFit/>
          </a:bodyPr>
          <a:lstStyle/>
          <a:p>
            <a:pPr algn="dist">
              <a:lnSpc>
                <a:spcPct val="150000"/>
              </a:lnSpc>
            </a:pPr>
            <a:r>
              <a:rPr lang="zh-CN" altLang="en-US" sz="2400" b="1">
                <a:solidFill>
                  <a:schemeClr val="accent5">
                    <a:lumMod val="75000"/>
                  </a:schemeClr>
                </a:solidFill>
                <a:cs typeface="+mn-ea"/>
                <a:sym typeface="+mn-lt"/>
              </a:rPr>
              <a:t>企业简介</a:t>
            </a:r>
            <a:endParaRPr lang="zh-CN" altLang="en-US" sz="2400">
              <a:solidFill>
                <a:schemeClr val="accent5">
                  <a:lumMod val="75000"/>
                </a:schemeClr>
              </a:solidFill>
              <a:cs typeface="+mn-ea"/>
              <a:sym typeface="+mn-lt"/>
            </a:endParaRPr>
          </a:p>
          <a:p>
            <a:pPr algn="dist">
              <a:lnSpc>
                <a:spcPct val="150000"/>
              </a:lnSpc>
            </a:pPr>
            <a:r>
              <a:rPr lang="zh-CN" altLang="en-US" sz="1200">
                <a:solidFill>
                  <a:schemeClr val="accent5">
                    <a:lumMod val="75000"/>
                  </a:schemeClr>
                </a:solidFill>
                <a:cs typeface="+mn-ea"/>
                <a:sym typeface="+mn-lt"/>
              </a:rPr>
              <a:t>Company profile</a:t>
            </a:r>
            <a:endParaRPr lang="zh-CN" altLang="en-US" sz="1200">
              <a:solidFill>
                <a:schemeClr val="accent5">
                  <a:lumMod val="75000"/>
                </a:schemeClr>
              </a:solidFill>
              <a:cs typeface="+mn-ea"/>
              <a:sym typeface="+mn-lt"/>
            </a:endParaRPr>
          </a:p>
        </p:txBody>
      </p:sp>
      <p:sp>
        <p:nvSpPr>
          <p:cNvPr id="16" name="圆角矩形 20"/>
          <p:cNvSpPr/>
          <p:nvPr/>
        </p:nvSpPr>
        <p:spPr>
          <a:xfrm>
            <a:off x="5035549" y="1331121"/>
            <a:ext cx="791845" cy="791845"/>
          </a:xfrm>
          <a:prstGeom prst="roundRect">
            <a:avLst/>
          </a:prstGeom>
          <a:solidFill>
            <a:schemeClr val="accent5">
              <a:lumMod val="75000"/>
            </a:schemeClr>
          </a:solidFill>
          <a:ln>
            <a:noFill/>
          </a:ln>
          <a:effectLst>
            <a:outerShdw blurRad="635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dirty="0">
              <a:cs typeface="+mn-ea"/>
              <a:sym typeface="+mn-lt"/>
            </a:endParaRPr>
          </a:p>
        </p:txBody>
      </p:sp>
      <p:sp>
        <p:nvSpPr>
          <p:cNvPr id="18" name="圆角矩形 24"/>
          <p:cNvSpPr/>
          <p:nvPr/>
        </p:nvSpPr>
        <p:spPr>
          <a:xfrm>
            <a:off x="5035549" y="3328518"/>
            <a:ext cx="791845" cy="791845"/>
          </a:xfrm>
          <a:prstGeom prst="roundRect">
            <a:avLst/>
          </a:prstGeom>
          <a:solidFill>
            <a:schemeClr val="accent5">
              <a:lumMod val="75000"/>
            </a:schemeClr>
          </a:solidFill>
          <a:ln>
            <a:noFill/>
          </a:ln>
          <a:effectLst>
            <a:outerShdw blurRad="635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dirty="0">
              <a:cs typeface="+mn-ea"/>
              <a:sym typeface="+mn-lt"/>
            </a:endParaRPr>
          </a:p>
        </p:txBody>
      </p:sp>
      <p:sp>
        <p:nvSpPr>
          <p:cNvPr id="21" name="任意多边形 11"/>
          <p:cNvSpPr/>
          <p:nvPr/>
        </p:nvSpPr>
        <p:spPr bwMode="auto">
          <a:xfrm>
            <a:off x="5245831" y="1557978"/>
            <a:ext cx="371280" cy="338130"/>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chemeClr val="bg1"/>
          </a:solidFill>
          <a:ln>
            <a:noFill/>
          </a:ln>
        </p:spPr>
      </p:sp>
      <p:sp>
        <p:nvSpPr>
          <p:cNvPr id="23" name="任意多边形 7"/>
          <p:cNvSpPr/>
          <p:nvPr/>
        </p:nvSpPr>
        <p:spPr bwMode="auto">
          <a:xfrm>
            <a:off x="5245831" y="3542115"/>
            <a:ext cx="371280" cy="364650"/>
          </a:xfrm>
          <a:custGeom>
            <a:avLst/>
            <a:gdLst>
              <a:gd name="connsiteX0" fmla="*/ 372339 w 533400"/>
              <a:gd name="connsiteY0" fmla="*/ 276846 h 523875"/>
              <a:gd name="connsiteX1" fmla="*/ 372339 w 533400"/>
              <a:gd name="connsiteY1" fmla="*/ 524496 h 523875"/>
              <a:gd name="connsiteX2" fmla="*/ 162789 w 533400"/>
              <a:gd name="connsiteY2" fmla="*/ 524496 h 523875"/>
              <a:gd name="connsiteX3" fmla="*/ 162789 w 533400"/>
              <a:gd name="connsiteY3" fmla="*/ 276846 h 523875"/>
              <a:gd name="connsiteX4" fmla="*/ 372339 w 533400"/>
              <a:gd name="connsiteY4" fmla="*/ 276846 h 523875"/>
              <a:gd name="connsiteX5" fmla="*/ 143739 w 533400"/>
              <a:gd name="connsiteY5" fmla="*/ 114921 h 523875"/>
              <a:gd name="connsiteX6" fmla="*/ 143739 w 533400"/>
              <a:gd name="connsiteY6" fmla="*/ 153021 h 523875"/>
              <a:gd name="connsiteX7" fmla="*/ 391389 w 533400"/>
              <a:gd name="connsiteY7" fmla="*/ 153021 h 523875"/>
              <a:gd name="connsiteX8" fmla="*/ 391389 w 533400"/>
              <a:gd name="connsiteY8" fmla="*/ 114921 h 523875"/>
              <a:gd name="connsiteX9" fmla="*/ 534264 w 533400"/>
              <a:gd name="connsiteY9" fmla="*/ 114921 h 523875"/>
              <a:gd name="connsiteX10" fmla="*/ 534264 w 533400"/>
              <a:gd name="connsiteY10" fmla="*/ 410196 h 523875"/>
              <a:gd name="connsiteX11" fmla="*/ 391389 w 533400"/>
              <a:gd name="connsiteY11" fmla="*/ 410196 h 523875"/>
              <a:gd name="connsiteX12" fmla="*/ 391389 w 533400"/>
              <a:gd name="connsiteY12" fmla="*/ 257796 h 523875"/>
              <a:gd name="connsiteX13" fmla="*/ 143739 w 533400"/>
              <a:gd name="connsiteY13" fmla="*/ 257796 h 523875"/>
              <a:gd name="connsiteX14" fmla="*/ 143739 w 533400"/>
              <a:gd name="connsiteY14" fmla="*/ 410196 h 523875"/>
              <a:gd name="connsiteX15" fmla="*/ 864 w 533400"/>
              <a:gd name="connsiteY15" fmla="*/ 410196 h 523875"/>
              <a:gd name="connsiteX16" fmla="*/ 864 w 533400"/>
              <a:gd name="connsiteY16" fmla="*/ 186359 h 523875"/>
              <a:gd name="connsiteX17" fmla="*/ 67539 w 533400"/>
              <a:gd name="connsiteY17" fmla="*/ 114921 h 523875"/>
              <a:gd name="connsiteX18" fmla="*/ 143739 w 533400"/>
              <a:gd name="connsiteY18" fmla="*/ 114921 h 523875"/>
              <a:gd name="connsiteX19" fmla="*/ 462827 w 533400"/>
              <a:gd name="connsiteY19" fmla="*/ 172071 h 523875"/>
              <a:gd name="connsiteX20" fmla="*/ 448539 w 533400"/>
              <a:gd name="connsiteY20" fmla="*/ 186359 h 523875"/>
              <a:gd name="connsiteX21" fmla="*/ 462827 w 533400"/>
              <a:gd name="connsiteY21" fmla="*/ 200646 h 523875"/>
              <a:gd name="connsiteX22" fmla="*/ 477114 w 533400"/>
              <a:gd name="connsiteY22" fmla="*/ 186359 h 523875"/>
              <a:gd name="connsiteX23" fmla="*/ 462827 w 533400"/>
              <a:gd name="connsiteY23" fmla="*/ 172071 h 523875"/>
              <a:gd name="connsiteX24" fmla="*/ 372339 w 533400"/>
              <a:gd name="connsiteY24" fmla="*/ 621 h 523875"/>
              <a:gd name="connsiteX25" fmla="*/ 372339 w 533400"/>
              <a:gd name="connsiteY25" fmla="*/ 133971 h 523875"/>
              <a:gd name="connsiteX26" fmla="*/ 162789 w 533400"/>
              <a:gd name="connsiteY26" fmla="*/ 133971 h 523875"/>
              <a:gd name="connsiteX27" fmla="*/ 162789 w 533400"/>
              <a:gd name="connsiteY27" fmla="*/ 621 h 523875"/>
              <a:gd name="connsiteX28" fmla="*/ 372339 w 533400"/>
              <a:gd name="connsiteY28"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00" h="523875">
                <a:moveTo>
                  <a:pt x="372339" y="276846"/>
                </a:moveTo>
                <a:lnTo>
                  <a:pt x="372339" y="524496"/>
                </a:lnTo>
                <a:lnTo>
                  <a:pt x="162789" y="524496"/>
                </a:lnTo>
                <a:lnTo>
                  <a:pt x="162789" y="276846"/>
                </a:lnTo>
                <a:lnTo>
                  <a:pt x="372339" y="276846"/>
                </a:lnTo>
                <a:close/>
                <a:moveTo>
                  <a:pt x="143739" y="114921"/>
                </a:moveTo>
                <a:lnTo>
                  <a:pt x="143739" y="153021"/>
                </a:lnTo>
                <a:lnTo>
                  <a:pt x="391389" y="153021"/>
                </a:lnTo>
                <a:lnTo>
                  <a:pt x="391389" y="114921"/>
                </a:lnTo>
                <a:lnTo>
                  <a:pt x="534264" y="114921"/>
                </a:lnTo>
                <a:lnTo>
                  <a:pt x="534264" y="410196"/>
                </a:lnTo>
                <a:lnTo>
                  <a:pt x="391389" y="410196"/>
                </a:lnTo>
                <a:lnTo>
                  <a:pt x="391389" y="257796"/>
                </a:lnTo>
                <a:lnTo>
                  <a:pt x="143739" y="257796"/>
                </a:lnTo>
                <a:lnTo>
                  <a:pt x="143739" y="410196"/>
                </a:lnTo>
                <a:lnTo>
                  <a:pt x="864" y="410196"/>
                </a:lnTo>
                <a:lnTo>
                  <a:pt x="864" y="186359"/>
                </a:lnTo>
                <a:lnTo>
                  <a:pt x="67539" y="114921"/>
                </a:ln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72339" y="621"/>
                </a:moveTo>
                <a:lnTo>
                  <a:pt x="372339" y="133971"/>
                </a:lnTo>
                <a:lnTo>
                  <a:pt x="162789" y="133971"/>
                </a:lnTo>
                <a:lnTo>
                  <a:pt x="162789" y="621"/>
                </a:lnTo>
                <a:lnTo>
                  <a:pt x="372339" y="621"/>
                </a:lnTo>
                <a:close/>
              </a:path>
            </a:pathLst>
          </a:custGeom>
          <a:solidFill>
            <a:schemeClr val="bg1"/>
          </a:solidFill>
          <a:ln>
            <a:noFill/>
          </a:ln>
        </p:spPr>
      </p:sp>
      <p:sp>
        <p:nvSpPr>
          <p:cNvPr id="24" name="文本框 23"/>
          <p:cNvSpPr txBox="1"/>
          <p:nvPr/>
        </p:nvSpPr>
        <p:spPr>
          <a:xfrm>
            <a:off x="6003289" y="3350815"/>
            <a:ext cx="2582449" cy="398780"/>
          </a:xfrm>
          <a:prstGeom prst="rect">
            <a:avLst/>
          </a:prstGeom>
          <a:noFill/>
        </p:spPr>
        <p:txBody>
          <a:bodyPr wrap="square" rtlCol="0">
            <a:spAutoFit/>
          </a:bodyPr>
          <a:lstStyle/>
          <a:p>
            <a:pPr algn="dist"/>
            <a:r>
              <a:rPr lang="zh-CN" altLang="en-US" sz="2000" kern="400" dirty="0">
                <a:solidFill>
                  <a:schemeClr val="accent5">
                    <a:lumMod val="75000"/>
                  </a:schemeClr>
                </a:solidFill>
                <a:uFillTx/>
                <a:cs typeface="+mn-ea"/>
                <a:sym typeface="+mn-lt"/>
              </a:rPr>
              <a:t>企业理念</a:t>
            </a:r>
            <a:endParaRPr lang="zh-CN" altLang="en-US" sz="2000" kern="400" dirty="0">
              <a:solidFill>
                <a:schemeClr val="accent5">
                  <a:lumMod val="75000"/>
                </a:schemeClr>
              </a:solidFill>
              <a:uFillTx/>
              <a:cs typeface="+mn-ea"/>
              <a:sym typeface="+mn-lt"/>
            </a:endParaRPr>
          </a:p>
        </p:txBody>
      </p:sp>
      <p:sp>
        <p:nvSpPr>
          <p:cNvPr id="25" name="文本框 24"/>
          <p:cNvSpPr txBox="1"/>
          <p:nvPr/>
        </p:nvSpPr>
        <p:spPr>
          <a:xfrm>
            <a:off x="6046469" y="3766165"/>
            <a:ext cx="5052696" cy="2030095"/>
          </a:xfrm>
          <a:prstGeom prst="rect">
            <a:avLst/>
          </a:prstGeom>
          <a:noFill/>
          <a:ln>
            <a:noFill/>
          </a:ln>
        </p:spPr>
        <p:txBody>
          <a:bodyPr wrap="square" rtlCol="0" anchor="t">
            <a:spAutoFit/>
          </a:bodyPr>
          <a:lstStyle/>
          <a:p>
            <a:pPr algn="just">
              <a:lnSpc>
                <a:spcPct val="150000"/>
              </a:lnSpc>
            </a:pPr>
            <a:r>
              <a:rPr lang="zh-CN" altLang="en-US" sz="1400" dirty="0">
                <a:solidFill>
                  <a:schemeClr val="tx1"/>
                </a:solidFill>
                <a:latin typeface="字魂59号-创粗黑" panose="00000500000000000000" pitchFamily="2" charset="-122"/>
                <a:ea typeface="字魂59号-创粗黑" panose="00000500000000000000" pitchFamily="2" charset="-122"/>
                <a:sym typeface="+mn-ea"/>
              </a:rPr>
              <a:t>本公司秉承“科技、质量、诚信、服务”的宗旨，为全国各地的用户现场提供优质的系统化解决方案。</a:t>
            </a:r>
            <a:endParaRPr lang="zh-CN" altLang="en-US" sz="1400" dirty="0">
              <a:solidFill>
                <a:schemeClr val="tx1"/>
              </a:solidFill>
              <a:latin typeface="字魂59号-创粗黑" panose="00000500000000000000" pitchFamily="2" charset="-122"/>
              <a:ea typeface="字魂59号-创粗黑" panose="00000500000000000000" pitchFamily="2" charset="-122"/>
              <a:sym typeface="+mn-ea"/>
            </a:endParaRPr>
          </a:p>
          <a:p>
            <a:pPr algn="just">
              <a:lnSpc>
                <a:spcPct val="150000"/>
              </a:lnSpc>
            </a:pPr>
            <a:r>
              <a:rPr sz="1400" dirty="0">
                <a:solidFill>
                  <a:schemeClr val="tx1"/>
                </a:solidFill>
                <a:latin typeface="Arial" panose="020B0604020202020204"/>
                <a:ea typeface="微软雅黑" panose="020B0503020204020204" charset="-122"/>
                <a:sym typeface="+mn-ea"/>
              </a:rPr>
              <a:t>The company adhering to the "science and technology, quality, integrity, service," the purpose, for users throughout the country to provide quality on-site systematic solutions.</a:t>
            </a:r>
            <a:endParaRPr sz="1400" dirty="0">
              <a:solidFill>
                <a:schemeClr val="tx1"/>
              </a:solidFill>
              <a:latin typeface="Arial" panose="020B0604020202020204"/>
              <a:ea typeface="微软雅黑" panose="020B0503020204020204" charset="-122"/>
              <a:sym typeface="+mn-ea"/>
            </a:endParaRPr>
          </a:p>
          <a:p>
            <a:pPr algn="just">
              <a:lnSpc>
                <a:spcPct val="150000"/>
              </a:lnSpc>
            </a:pPr>
            <a:endParaRPr lang="zh-CN" altLang="en-US" sz="1400" dirty="0">
              <a:solidFill>
                <a:schemeClr val="tx1"/>
              </a:solidFill>
              <a:latin typeface="Arial" panose="020B0604020202020204"/>
              <a:ea typeface="微软雅黑" panose="020B0503020204020204" charset="-122"/>
              <a:sym typeface="+mn-ea"/>
            </a:endParaRPr>
          </a:p>
        </p:txBody>
      </p:sp>
      <p:sp>
        <p:nvSpPr>
          <p:cNvPr id="30" name="文本框 29"/>
          <p:cNvSpPr txBox="1"/>
          <p:nvPr/>
        </p:nvSpPr>
        <p:spPr>
          <a:xfrm>
            <a:off x="6082664" y="1254493"/>
            <a:ext cx="2582449" cy="398780"/>
          </a:xfrm>
          <a:prstGeom prst="rect">
            <a:avLst/>
          </a:prstGeom>
          <a:noFill/>
        </p:spPr>
        <p:txBody>
          <a:bodyPr wrap="square" rtlCol="0">
            <a:spAutoFit/>
          </a:bodyPr>
          <a:lstStyle/>
          <a:p>
            <a:pPr algn="dist"/>
            <a:r>
              <a:rPr lang="zh-CN" altLang="en-US" sz="2000" kern="400" dirty="0">
                <a:solidFill>
                  <a:schemeClr val="accent5">
                    <a:lumMod val="75000"/>
                  </a:schemeClr>
                </a:solidFill>
                <a:uFillTx/>
                <a:cs typeface="+mn-ea"/>
                <a:sym typeface="+mn-lt"/>
              </a:rPr>
              <a:t>企业精神</a:t>
            </a:r>
            <a:endParaRPr lang="zh-CN" altLang="en-US" sz="2000" dirty="0">
              <a:solidFill>
                <a:schemeClr val="accent5">
                  <a:lumMod val="75000"/>
                </a:schemeClr>
              </a:solidFill>
              <a:cs typeface="+mn-ea"/>
              <a:sym typeface="+mn-lt"/>
            </a:endParaRPr>
          </a:p>
        </p:txBody>
      </p:sp>
      <p:sp>
        <p:nvSpPr>
          <p:cNvPr id="31" name="文本框 30"/>
          <p:cNvSpPr txBox="1"/>
          <p:nvPr/>
        </p:nvSpPr>
        <p:spPr>
          <a:xfrm>
            <a:off x="6082664" y="1648253"/>
            <a:ext cx="5052696" cy="737235"/>
          </a:xfrm>
          <a:prstGeom prst="rect">
            <a:avLst/>
          </a:prstGeom>
          <a:noFill/>
        </p:spPr>
        <p:txBody>
          <a:bodyPr wrap="square" rtlCol="0" anchor="t">
            <a:spAutoFit/>
          </a:bodyPr>
          <a:lstStyle/>
          <a:p>
            <a:pPr>
              <a:lnSpc>
                <a:spcPct val="150000"/>
              </a:lnSpc>
            </a:pPr>
            <a:r>
              <a:rPr lang="zh-CN" sz="1400" dirty="0">
                <a:solidFill>
                  <a:schemeClr val="tx1"/>
                </a:solidFill>
              </a:rPr>
              <a:t>至真至诚</a:t>
            </a:r>
            <a:r>
              <a:rPr lang="en-US" altLang="zh-CN" sz="1400" dirty="0">
                <a:solidFill>
                  <a:schemeClr val="tx1"/>
                </a:solidFill>
              </a:rPr>
              <a:t>    </a:t>
            </a:r>
            <a:r>
              <a:rPr lang="zh-CN" altLang="en-US" sz="1400" dirty="0">
                <a:solidFill>
                  <a:schemeClr val="tx1"/>
                </a:solidFill>
              </a:rPr>
              <a:t>至信至远</a:t>
            </a:r>
            <a:endParaRPr lang="zh-CN" altLang="en-US" sz="1400" dirty="0">
              <a:solidFill>
                <a:schemeClr val="tx1"/>
              </a:solidFill>
            </a:endParaRPr>
          </a:p>
          <a:p>
            <a:pPr>
              <a:lnSpc>
                <a:spcPct val="150000"/>
              </a:lnSpc>
            </a:pPr>
            <a:r>
              <a:rPr sz="1400" dirty="0">
                <a:solidFill>
                  <a:schemeClr val="tx1"/>
                </a:solidFill>
              </a:rPr>
              <a:t>True and sincere to the letter far</a:t>
            </a:r>
            <a:endParaRPr sz="1400" dirty="0">
              <a:solidFill>
                <a:schemeClr val="tx1"/>
              </a:solidFill>
            </a:endParaRPr>
          </a:p>
        </p:txBody>
      </p:sp>
      <p:sp>
        <p:nvSpPr>
          <p:cNvPr id="2" name="îṡlïḑè"/>
          <p:cNvSpPr/>
          <p:nvPr/>
        </p:nvSpPr>
        <p:spPr bwMode="auto">
          <a:xfrm>
            <a:off x="704850" y="1863725"/>
            <a:ext cx="3115945" cy="3179445"/>
          </a:xfrm>
          <a:prstGeom prst="ellipse">
            <a:avLst/>
          </a:prstGeom>
          <a:solidFill>
            <a:schemeClr val="bg1">
              <a:lumMod val="95000"/>
            </a:schemeClr>
          </a:solidFill>
          <a:ln w="38100">
            <a:solidFill>
              <a:schemeClr val="bg2"/>
            </a:solidFill>
          </a:ln>
          <a:effectLst/>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3200">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4" name="îsļiḋe"/>
          <p:cNvSpPr/>
          <p:nvPr/>
        </p:nvSpPr>
        <p:spPr>
          <a:xfrm>
            <a:off x="1130300" y="2122805"/>
            <a:ext cx="2429510" cy="2479040"/>
          </a:xfrm>
          <a:prstGeom prst="ellipse">
            <a:avLst/>
          </a:prstGeom>
          <a:blipFill dpi="0" rotWithShape="1">
            <a:blip r:embed="rId1"/>
            <a:srcRect/>
            <a:tile tx="0" ty="0" sx="23000" sy="23000" flip="none" algn="ctr"/>
          </a:blipFill>
          <a:ln w="57150">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dirty="0">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 name="平行四边形 5"/>
          <p:cNvSpPr/>
          <p:nvPr/>
        </p:nvSpPr>
        <p:spPr>
          <a:xfrm flipH="1">
            <a:off x="10860484" y="2402470"/>
            <a:ext cx="2105679" cy="1442174"/>
          </a:xfrm>
          <a:prstGeom prst="parallelogram">
            <a:avLst>
              <a:gd name="adj" fmla="val 103325"/>
            </a:avLst>
          </a:prstGeom>
          <a:solidFill>
            <a:srgbClr val="BFBFBF"/>
          </a:solidFill>
          <a:ln w="25400" cap="flat" cmpd="sng" algn="ctr">
            <a:noFill/>
            <a:prstDash val="solid"/>
          </a:ln>
          <a:effectLst/>
        </p:spPr>
        <p:txBody>
          <a:bodyPr rtlCol="0" anchor="ctr"/>
          <a:p>
            <a:pPr algn="ctr" fontAlgn="base">
              <a:spcBef>
                <a:spcPct val="0"/>
              </a:spcBef>
              <a:spcAft>
                <a:spcPct val="0"/>
              </a:spcAft>
              <a:defRPr/>
            </a:pPr>
            <a:endParaRPr lang="zh-CN" altLang="en-US" sz="2400" kern="0">
              <a:solidFill>
                <a:srgbClr val="FFFFFF"/>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7" name="平行四边形 16"/>
          <p:cNvSpPr/>
          <p:nvPr/>
        </p:nvSpPr>
        <p:spPr>
          <a:xfrm flipH="1">
            <a:off x="9917225" y="396111"/>
            <a:ext cx="3604918" cy="2383744"/>
          </a:xfrm>
          <a:prstGeom prst="parallelogram">
            <a:avLst>
              <a:gd name="adj" fmla="val 103325"/>
            </a:avLst>
          </a:prstGeom>
          <a:solidFill>
            <a:srgbClr val="FFFFFF">
              <a:lumMod val="65000"/>
            </a:srgbClr>
          </a:solidFill>
          <a:ln w="25400" cap="flat" cmpd="sng" algn="ctr">
            <a:noFill/>
            <a:prstDash val="solid"/>
          </a:ln>
          <a:effectLst/>
        </p:spPr>
        <p:txBody>
          <a:bodyPr rtlCol="0" anchor="ctr"/>
          <a:p>
            <a:pPr algn="ctr" fontAlgn="base">
              <a:spcBef>
                <a:spcPct val="0"/>
              </a:spcBef>
              <a:spcAft>
                <a:spcPct val="0"/>
              </a:spcAft>
              <a:defRPr/>
            </a:pPr>
            <a:endParaRPr lang="zh-CN" altLang="en-US" sz="2400" kern="0">
              <a:solidFill>
                <a:srgbClr val="FFFFFF"/>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5" name="平行四边形 14"/>
          <p:cNvSpPr/>
          <p:nvPr/>
        </p:nvSpPr>
        <p:spPr>
          <a:xfrm flipH="1">
            <a:off x="11026059" y="140267"/>
            <a:ext cx="972029" cy="687399"/>
          </a:xfrm>
          <a:prstGeom prst="parallelogram">
            <a:avLst>
              <a:gd name="adj" fmla="val 103325"/>
            </a:avLst>
          </a:prstGeom>
          <a:solidFill>
            <a:srgbClr val="BFBFBF"/>
          </a:solidFill>
          <a:ln w="25400" cap="flat" cmpd="sng" algn="ctr">
            <a:noFill/>
            <a:prstDash val="solid"/>
          </a:ln>
          <a:effectLst/>
        </p:spPr>
        <p:txBody>
          <a:bodyPr rtlCol="0" anchor="ctr"/>
          <a:p>
            <a:pPr algn="ctr" fontAlgn="base">
              <a:spcBef>
                <a:spcPct val="0"/>
              </a:spcBef>
              <a:spcAft>
                <a:spcPct val="0"/>
              </a:spcAft>
              <a:defRPr/>
            </a:pPr>
            <a:endParaRPr lang="zh-CN" altLang="en-US" sz="2400" kern="0">
              <a:solidFill>
                <a:srgbClr val="FFFFFF"/>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2" name="平行四边形 21"/>
          <p:cNvSpPr/>
          <p:nvPr/>
        </p:nvSpPr>
        <p:spPr>
          <a:xfrm flipH="1">
            <a:off x="9153407" y="-32462"/>
            <a:ext cx="4295477" cy="3063364"/>
          </a:xfrm>
          <a:prstGeom prst="parallelogram">
            <a:avLst>
              <a:gd name="adj" fmla="val 103325"/>
            </a:avLst>
          </a:prstGeom>
          <a:solidFill>
            <a:srgbClr val="BFBFBF">
              <a:alpha val="54000"/>
            </a:srgbClr>
          </a:solidFill>
          <a:ln w="25400" cap="flat" cmpd="sng" algn="ctr">
            <a:noFill/>
            <a:prstDash val="solid"/>
          </a:ln>
          <a:effectLst/>
        </p:spPr>
        <p:txBody>
          <a:bodyPr rtlCol="0" anchor="ctr"/>
          <a:p>
            <a:pPr algn="ctr" fontAlgn="base">
              <a:spcBef>
                <a:spcPct val="0"/>
              </a:spcBef>
              <a:spcAft>
                <a:spcPct val="0"/>
              </a:spcAft>
              <a:defRPr/>
            </a:pPr>
            <a:endParaRPr lang="zh-CN" altLang="en-US" sz="2400" kern="0">
              <a:solidFill>
                <a:srgbClr val="FFFFFF"/>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0">
        <p14:shre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7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1250"/>
                                        <p:tgtEl>
                                          <p:spTgt spid="1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1250"/>
                                        <p:tgtEl>
                                          <p:spTgt spid="18"/>
                                        </p:tgtEl>
                                      </p:cBhvr>
                                    </p:animEffect>
                                  </p:childTnLst>
                                </p:cTn>
                              </p:par>
                            </p:childTnLst>
                          </p:cTn>
                        </p:par>
                        <p:par>
                          <p:cTn id="28" fill="hold">
                            <p:stCondLst>
                              <p:cond delay="2000"/>
                            </p:stCondLst>
                            <p:childTnLst>
                              <p:par>
                                <p:cTn id="29" presetID="21"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1250"/>
                                        <p:tgtEl>
                                          <p:spTgt spid="21"/>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1250"/>
                                        <p:tgtEl>
                                          <p:spTgt spid="23"/>
                                        </p:tgtEl>
                                      </p:cBhvr>
                                    </p:animEffect>
                                  </p:childTnLst>
                                </p:cTn>
                              </p:par>
                            </p:childTnLst>
                          </p:cTn>
                        </p:par>
                        <p:par>
                          <p:cTn id="35" fill="hold">
                            <p:stCondLst>
                              <p:cond delay="3500"/>
                            </p:stCondLst>
                            <p:childTnLst>
                              <p:par>
                                <p:cTn id="36" presetID="21" presetClass="entr" presetSubtype="1"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heel(1)">
                                      <p:cBhvr>
                                        <p:cTn id="38" dur="1250"/>
                                        <p:tgtEl>
                                          <p:spTgt spid="30"/>
                                        </p:tgtEl>
                                      </p:cBhvr>
                                    </p:animEffect>
                                  </p:childTnLst>
                                </p:cTn>
                              </p:par>
                            </p:childTnLst>
                          </p:cTn>
                        </p:par>
                        <p:par>
                          <p:cTn id="39" fill="hold">
                            <p:stCondLst>
                              <p:cond delay="5000"/>
                            </p:stCondLst>
                            <p:childTnLst>
                              <p:par>
                                <p:cTn id="40" presetID="21" presetClass="entr" presetSubtype="1"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1250"/>
                                        <p:tgtEl>
                                          <p:spTgt spid="31"/>
                                        </p:tgtEl>
                                      </p:cBhvr>
                                    </p:animEffect>
                                  </p:childTnLst>
                                </p:cTn>
                              </p:par>
                            </p:childTnLst>
                          </p:cTn>
                        </p:par>
                        <p:par>
                          <p:cTn id="43" fill="hold">
                            <p:stCondLst>
                              <p:cond delay="6500"/>
                            </p:stCondLst>
                            <p:childTnLst>
                              <p:par>
                                <p:cTn id="44" presetID="21"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1250"/>
                                        <p:tgtEl>
                                          <p:spTgt spid="24"/>
                                        </p:tgtEl>
                                      </p:cBhvr>
                                    </p:animEffect>
                                  </p:childTnLst>
                                </p:cTn>
                              </p:par>
                            </p:childTnLst>
                          </p:cTn>
                        </p:par>
                        <p:par>
                          <p:cTn id="47" fill="hold">
                            <p:stCondLst>
                              <p:cond delay="8000"/>
                            </p:stCondLst>
                            <p:childTnLst>
                              <p:par>
                                <p:cTn id="48" presetID="21" presetClass="entr" presetSubtype="1"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heel(1)">
                                      <p:cBhvr>
                                        <p:cTn id="50"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8" grpId="0" bldLvl="0" animBg="1"/>
      <p:bldP spid="24" grpId="0"/>
      <p:bldP spid="25" grpId="0" bldLvl="0" animBg="1"/>
      <p:bldP spid="30" grpId="0"/>
      <p:bldP spid="31" grpId="0"/>
      <p:bldP spid="6" grpId="0" bldLvl="0" animBg="1"/>
      <p:bldP spid="17" grpId="0" bldLvl="0" animBg="1"/>
      <p:bldP spid="15" grpId="0" bldLvl="0" animBg="1"/>
      <p:bldP spid="2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1055985" y="5721985"/>
            <a:ext cx="1136015" cy="113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1232535" y="271145"/>
            <a:ext cx="1759585" cy="829945"/>
          </a:xfrm>
          <a:prstGeom prst="rect">
            <a:avLst/>
          </a:prstGeom>
          <a:noFill/>
        </p:spPr>
        <p:txBody>
          <a:bodyPr wrap="square" rtlCol="0" anchor="t">
            <a:spAutoFit/>
          </a:bodyPr>
          <a:lstStyle/>
          <a:p>
            <a:pPr algn="dist">
              <a:lnSpc>
                <a:spcPct val="150000"/>
              </a:lnSpc>
            </a:pPr>
            <a:r>
              <a:rPr lang="zh-CN" altLang="en-US" sz="2400" b="1">
                <a:solidFill>
                  <a:schemeClr val="accent5">
                    <a:lumMod val="75000"/>
                  </a:schemeClr>
                </a:solidFill>
                <a:cs typeface="+mn-ea"/>
                <a:sym typeface="+mn-lt"/>
              </a:rPr>
              <a:t>企业历程</a:t>
            </a:r>
            <a:endParaRPr lang="zh-CN" altLang="en-US" sz="2400">
              <a:solidFill>
                <a:schemeClr val="accent5">
                  <a:lumMod val="75000"/>
                </a:schemeClr>
              </a:solidFill>
              <a:cs typeface="+mn-ea"/>
              <a:sym typeface="+mn-lt"/>
            </a:endParaRPr>
          </a:p>
          <a:p>
            <a:pPr algn="dist"/>
            <a:r>
              <a:rPr lang="zh-CN" altLang="en-US" sz="1200" dirty="0">
                <a:solidFill>
                  <a:schemeClr val="accent5">
                    <a:lumMod val="75000"/>
                  </a:schemeClr>
                </a:solidFill>
                <a:cs typeface="+mn-ea"/>
                <a:sym typeface="+mn-lt"/>
              </a:rPr>
              <a:t>Business process</a:t>
            </a:r>
            <a:endParaRPr lang="zh-CN" altLang="en-US" sz="1200">
              <a:solidFill>
                <a:schemeClr val="accent5">
                  <a:lumMod val="75000"/>
                </a:schemeClr>
              </a:solidFill>
              <a:cs typeface="+mn-ea"/>
              <a:sym typeface="+mn-lt"/>
            </a:endParaRPr>
          </a:p>
        </p:txBody>
      </p:sp>
      <p:grpSp>
        <p:nvGrpSpPr>
          <p:cNvPr id="2" name="组合 1"/>
          <p:cNvGrpSpPr/>
          <p:nvPr/>
        </p:nvGrpSpPr>
        <p:grpSpPr>
          <a:xfrm>
            <a:off x="875665" y="1537335"/>
            <a:ext cx="10219690" cy="2736850"/>
            <a:chOff x="1379" y="2421"/>
            <a:chExt cx="16094" cy="4310"/>
          </a:xfrm>
        </p:grpSpPr>
        <p:cxnSp>
          <p:nvCxnSpPr>
            <p:cNvPr id="58" name="直接连接符 57"/>
            <p:cNvCxnSpPr/>
            <p:nvPr/>
          </p:nvCxnSpPr>
          <p:spPr>
            <a:xfrm>
              <a:off x="1697" y="6601"/>
              <a:ext cx="15503" cy="0"/>
            </a:xfrm>
            <a:prstGeom prst="line">
              <a:avLst/>
            </a:prstGeom>
            <a:ln w="222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a:endCxn id="65" idx="4"/>
            </p:cNvCxnSpPr>
            <p:nvPr/>
          </p:nvCxnSpPr>
          <p:spPr>
            <a:xfrm>
              <a:off x="2153" y="4605"/>
              <a:ext cx="18" cy="2127"/>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a:endCxn id="64" idx="4"/>
            </p:cNvCxnSpPr>
            <p:nvPr/>
          </p:nvCxnSpPr>
          <p:spPr>
            <a:xfrm>
              <a:off x="4676" y="3887"/>
              <a:ext cx="19" cy="2845"/>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9334" y="5008"/>
              <a:ext cx="7" cy="1610"/>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6859" y="5944"/>
              <a:ext cx="2" cy="679"/>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12202" y="4206"/>
              <a:ext cx="8" cy="2412"/>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64" name="椭圆 63"/>
            <p:cNvSpPr/>
            <p:nvPr/>
          </p:nvSpPr>
          <p:spPr bwMode="auto">
            <a:xfrm>
              <a:off x="4561" y="6465"/>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5" name="椭圆 64"/>
            <p:cNvSpPr/>
            <p:nvPr/>
          </p:nvSpPr>
          <p:spPr bwMode="auto">
            <a:xfrm>
              <a:off x="2037" y="6465"/>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6" name="椭圆 65"/>
            <p:cNvSpPr/>
            <p:nvPr/>
          </p:nvSpPr>
          <p:spPr bwMode="auto">
            <a:xfrm>
              <a:off x="6736" y="6450"/>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7" name="椭圆 66"/>
            <p:cNvSpPr/>
            <p:nvPr/>
          </p:nvSpPr>
          <p:spPr bwMode="auto">
            <a:xfrm>
              <a:off x="9204" y="6445"/>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68" name="椭圆 67"/>
            <p:cNvSpPr/>
            <p:nvPr/>
          </p:nvSpPr>
          <p:spPr bwMode="auto">
            <a:xfrm>
              <a:off x="12060" y="6450"/>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nvGrpSpPr>
            <p:cNvPr id="69" name="组合 68"/>
            <p:cNvGrpSpPr/>
            <p:nvPr/>
          </p:nvGrpSpPr>
          <p:grpSpPr>
            <a:xfrm rot="0">
              <a:off x="1379" y="3125"/>
              <a:ext cx="1531" cy="1845"/>
              <a:chOff x="1076525" y="2133072"/>
              <a:chExt cx="1291976" cy="1556781"/>
            </a:xfrm>
          </p:grpSpPr>
          <p:sp>
            <p:nvSpPr>
              <p:cNvPr id="70"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1" name="MH_Other_9"/>
              <p:cNvSpPr/>
              <p:nvPr>
                <p:custDataLst>
                  <p:tags r:id="rId1"/>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2008</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grpSp>
          <p:nvGrpSpPr>
            <p:cNvPr id="72" name="组合 71"/>
            <p:cNvGrpSpPr/>
            <p:nvPr/>
          </p:nvGrpSpPr>
          <p:grpSpPr>
            <a:xfrm rot="0">
              <a:off x="3836" y="2427"/>
              <a:ext cx="1670" cy="2013"/>
              <a:chOff x="1076525" y="2133072"/>
              <a:chExt cx="1291976" cy="1556781"/>
            </a:xfrm>
          </p:grpSpPr>
          <p:sp>
            <p:nvSpPr>
              <p:cNvPr id="73"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4" name="MH_Other_9"/>
              <p:cNvSpPr/>
              <p:nvPr>
                <p:custDataLst>
                  <p:tags r:id="rId2"/>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2012</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grpSp>
          <p:nvGrpSpPr>
            <p:cNvPr id="75" name="组合 74"/>
            <p:cNvGrpSpPr/>
            <p:nvPr/>
          </p:nvGrpSpPr>
          <p:grpSpPr>
            <a:xfrm rot="0">
              <a:off x="6085" y="4078"/>
              <a:ext cx="1531" cy="1845"/>
              <a:chOff x="1076525" y="2133072"/>
              <a:chExt cx="1291976" cy="1556781"/>
            </a:xfrm>
          </p:grpSpPr>
          <p:sp>
            <p:nvSpPr>
              <p:cNvPr id="76"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77" name="MH_Other_9"/>
              <p:cNvSpPr/>
              <p:nvPr>
                <p:custDataLst>
                  <p:tags r:id="rId3"/>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2015</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grpSp>
          <p:nvGrpSpPr>
            <p:cNvPr id="78" name="组合 77"/>
            <p:cNvGrpSpPr/>
            <p:nvPr/>
          </p:nvGrpSpPr>
          <p:grpSpPr>
            <a:xfrm rot="0">
              <a:off x="8381" y="2608"/>
              <a:ext cx="1956" cy="2358"/>
              <a:chOff x="1076525" y="2133072"/>
              <a:chExt cx="1291976" cy="1556781"/>
            </a:xfrm>
          </p:grpSpPr>
          <p:sp>
            <p:nvSpPr>
              <p:cNvPr id="79"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80" name="MH_Other_9"/>
              <p:cNvSpPr/>
              <p:nvPr>
                <p:custDataLst>
                  <p:tags r:id="rId4"/>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2017</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grpSp>
          <p:nvGrpSpPr>
            <p:cNvPr id="81" name="组合 80"/>
            <p:cNvGrpSpPr/>
            <p:nvPr/>
          </p:nvGrpSpPr>
          <p:grpSpPr>
            <a:xfrm rot="0">
              <a:off x="11442" y="2421"/>
              <a:ext cx="1531" cy="1845"/>
              <a:chOff x="1076525" y="2133072"/>
              <a:chExt cx="1291976" cy="1556781"/>
            </a:xfrm>
          </p:grpSpPr>
          <p:sp>
            <p:nvSpPr>
              <p:cNvPr id="82"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83" name="MH_Other_9"/>
              <p:cNvSpPr/>
              <p:nvPr>
                <p:custDataLst>
                  <p:tags r:id="rId5"/>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2018</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cxnSp>
          <p:nvCxnSpPr>
            <p:cNvPr id="84" name="直接连接符 83"/>
            <p:cNvCxnSpPr/>
            <p:nvPr/>
          </p:nvCxnSpPr>
          <p:spPr>
            <a:xfrm>
              <a:off x="14593" y="5923"/>
              <a:ext cx="1" cy="710"/>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85" name="椭圆 84"/>
            <p:cNvSpPr/>
            <p:nvPr/>
          </p:nvSpPr>
          <p:spPr bwMode="auto">
            <a:xfrm>
              <a:off x="14460" y="6445"/>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nvGrpSpPr>
            <p:cNvPr id="86" name="组合 85"/>
            <p:cNvGrpSpPr/>
            <p:nvPr/>
          </p:nvGrpSpPr>
          <p:grpSpPr>
            <a:xfrm rot="0">
              <a:off x="13820" y="4057"/>
              <a:ext cx="1531" cy="1845"/>
              <a:chOff x="1076525" y="2133072"/>
              <a:chExt cx="1291976" cy="1556781"/>
            </a:xfrm>
          </p:grpSpPr>
          <p:sp>
            <p:nvSpPr>
              <p:cNvPr id="87"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88" name="MH_Other_9"/>
              <p:cNvSpPr/>
              <p:nvPr>
                <p:custDataLst>
                  <p:tags r:id="rId6"/>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2019</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cxnSp>
          <p:nvCxnSpPr>
            <p:cNvPr id="89" name="直接连接符 88"/>
            <p:cNvCxnSpPr/>
            <p:nvPr/>
          </p:nvCxnSpPr>
          <p:spPr>
            <a:xfrm>
              <a:off x="16717" y="4584"/>
              <a:ext cx="1" cy="2034"/>
            </a:xfrm>
            <a:prstGeom prst="line">
              <a:avLst/>
            </a:prstGeom>
            <a:ln w="12700">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90" name="椭圆 89"/>
            <p:cNvSpPr/>
            <p:nvPr/>
          </p:nvSpPr>
          <p:spPr bwMode="auto">
            <a:xfrm>
              <a:off x="16584" y="6465"/>
              <a:ext cx="267" cy="267"/>
            </a:xfrm>
            <a:prstGeom prst="ellipse">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srgbClr val="C00000"/>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nvGrpSpPr>
            <p:cNvPr id="91" name="组合 90"/>
            <p:cNvGrpSpPr/>
            <p:nvPr/>
          </p:nvGrpSpPr>
          <p:grpSpPr>
            <a:xfrm rot="0">
              <a:off x="15943" y="3104"/>
              <a:ext cx="1531" cy="1845"/>
              <a:chOff x="1076525" y="2133072"/>
              <a:chExt cx="1291976" cy="1556781"/>
            </a:xfrm>
          </p:grpSpPr>
          <p:sp>
            <p:nvSpPr>
              <p:cNvPr id="92" name="椭圆 11"/>
              <p:cNvSpPr/>
              <p:nvPr/>
            </p:nvSpPr>
            <p:spPr>
              <a:xfrm>
                <a:off x="1076525" y="2133072"/>
                <a:ext cx="1291976" cy="1556781"/>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solidFill>
                <a:srgbClr val="365FAA"/>
              </a:solidFill>
              <a:ln w="2222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2400">
                  <a:solidFill>
                    <a:prstClr val="white"/>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93" name="MH_Other_9"/>
              <p:cNvSpPr/>
              <p:nvPr>
                <p:custDataLst>
                  <p:tags r:id="rId7"/>
                </p:custDataLst>
              </p:nvPr>
            </p:nvSpPr>
            <p:spPr>
              <a:xfrm>
                <a:off x="1281694" y="2323989"/>
                <a:ext cx="882310" cy="88231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p>
                <a:pPr algn="ctr">
                  <a:defRPr/>
                </a:pPr>
                <a:r>
                  <a:rPr lang="en-US" altLang="zh-CN"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2020</a:t>
                </a:r>
                <a:endParaRPr lang="zh-CN" altLang="en-US" sz="2000" dirty="0">
                  <a:solidFill>
                    <a:schemeClr val="tx1">
                      <a:lumMod val="85000"/>
                      <a:lumOff val="1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grpSp>
      </p:grpSp>
      <p:sp>
        <p:nvSpPr>
          <p:cNvPr id="94" name="TextBox 16"/>
          <p:cNvSpPr txBox="1"/>
          <p:nvPr/>
        </p:nvSpPr>
        <p:spPr bwMode="auto">
          <a:xfrm>
            <a:off x="848995" y="4195445"/>
            <a:ext cx="1243965" cy="1424940"/>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在上海成立</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组装工厂</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9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Established in Shanghai</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9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Assembly plant</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95" name="TextBox 19"/>
          <p:cNvSpPr txBox="1"/>
          <p:nvPr/>
        </p:nvSpPr>
        <p:spPr bwMode="auto">
          <a:xfrm>
            <a:off x="2308225" y="4248785"/>
            <a:ext cx="1409700" cy="1852930"/>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全国多地成立分销点</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80000"/>
              </a:lnSpc>
            </a:pPr>
            <a:r>
              <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Distribution points have been set up in many places throughout the country</a:t>
            </a:r>
            <a:endPar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96" name="TextBox 22"/>
          <p:cNvSpPr txBox="1"/>
          <p:nvPr/>
        </p:nvSpPr>
        <p:spPr bwMode="auto">
          <a:xfrm>
            <a:off x="3894455" y="4229100"/>
            <a:ext cx="1243965" cy="1681480"/>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占领中国市场独家领域</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8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Occupy the exclusive territory of the Chinese market</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97" name="TextBox 39"/>
          <p:cNvSpPr txBox="1"/>
          <p:nvPr/>
        </p:nvSpPr>
        <p:spPr bwMode="auto">
          <a:xfrm>
            <a:off x="8740140" y="4191000"/>
            <a:ext cx="1307465" cy="1833245"/>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快速发展，规模进一步扩大</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110000"/>
              </a:lnSpc>
            </a:pPr>
            <a:r>
              <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Rapid development, further expansion of scale</a:t>
            </a:r>
            <a:endPar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98" name="TextBox 54"/>
          <p:cNvSpPr txBox="1"/>
          <p:nvPr/>
        </p:nvSpPr>
        <p:spPr bwMode="auto">
          <a:xfrm>
            <a:off x="10120630" y="4189730"/>
            <a:ext cx="1595120" cy="1511935"/>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参加全国各地展会</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100000"/>
              </a:lnSpc>
            </a:pPr>
            <a:r>
              <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Participate in exhibitions all over the country</a:t>
            </a:r>
            <a:endPar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99" name="TextBox 57"/>
          <p:cNvSpPr txBox="1"/>
          <p:nvPr/>
        </p:nvSpPr>
        <p:spPr bwMode="auto">
          <a:xfrm>
            <a:off x="5360035" y="4244975"/>
            <a:ext cx="1443990" cy="1618615"/>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取得管理体</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系认证书</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9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Acquisition management body</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9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Department of certification</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
        <p:nvSpPr>
          <p:cNvPr id="100" name="TextBox 60"/>
          <p:cNvSpPr txBox="1"/>
          <p:nvPr/>
        </p:nvSpPr>
        <p:spPr bwMode="auto">
          <a:xfrm>
            <a:off x="6720205" y="4214495"/>
            <a:ext cx="1811020" cy="2132965"/>
          </a:xfrm>
          <a:prstGeom prst="rect">
            <a:avLst/>
          </a:prstGeom>
          <a:noFill/>
        </p:spPr>
        <p:txBody>
          <a:bodyPr wrap="square">
            <a:spAutoFit/>
          </a:bodyPr>
          <a:p>
            <a:pPr>
              <a:lnSpc>
                <a:spcPct val="130000"/>
              </a:lnSpc>
            </a:pPr>
            <a:r>
              <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拥有行业尖端客户三一重工、北京中电华强、三峡水电等</a:t>
            </a:r>
            <a:endParaRPr lang="zh-CN" altLang="en-US"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a:p>
            <a:pPr>
              <a:lnSpc>
                <a:spcPct val="80000"/>
              </a:lnSpc>
            </a:pPr>
            <a:r>
              <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rPr>
              <a:t>Sany Heavy Industry co., LTD., Beijing Zhongdian Huaqiang Co., LTD., Three Gorges Hydropower Co., LTD</a:t>
            </a:r>
            <a:endParaRPr lang="en-US" altLang="zh-CN" sz="1400" dirty="0">
              <a:solidFill>
                <a:schemeClr val="tx1">
                  <a:lumMod val="75000"/>
                  <a:lumOff val="25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sym typeface="字魂105号-简雅黑" panose="00000500000000000000" pitchFamily="2" charset="-122"/>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500"/>
                                  </p:stCondLst>
                                  <p:childTnLst>
                                    <p:set>
                                      <p:cBhvr>
                                        <p:cTn id="6" dur="2000"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par>
                                <p:cTn id="10" presetID="2" presetClass="entr" presetSubtype="8" fill="hold" grpId="0" nodeType="withEffect">
                                  <p:stCondLst>
                                    <p:cond delay="0"/>
                                  </p:stCondLst>
                                  <p:childTnLst>
                                    <p:set>
                                      <p:cBhvr>
                                        <p:cTn id="11" dur="1000" fill="hold">
                                          <p:stCondLst>
                                            <p:cond delay="0"/>
                                          </p:stCondLst>
                                        </p:cTn>
                                        <p:tgtEl>
                                          <p:spTgt spid="94"/>
                                        </p:tgtEl>
                                        <p:attrNameLst>
                                          <p:attrName>style.visibility</p:attrName>
                                        </p:attrNameLst>
                                      </p:cBhvr>
                                      <p:to>
                                        <p:strVal val="visible"/>
                                      </p:to>
                                    </p:set>
                                    <p:anim calcmode="lin" valueType="num">
                                      <p:cBhvr additive="base">
                                        <p:cTn id="12" dur="1000" fill="hold"/>
                                        <p:tgtEl>
                                          <p:spTgt spid="94"/>
                                        </p:tgtEl>
                                        <p:attrNameLst>
                                          <p:attrName>ppt_x</p:attrName>
                                        </p:attrNameLst>
                                      </p:cBhvr>
                                      <p:tavLst>
                                        <p:tav tm="0">
                                          <p:val>
                                            <p:strVal val="0-#ppt_w/2"/>
                                          </p:val>
                                        </p:tav>
                                        <p:tav tm="100000">
                                          <p:val>
                                            <p:strVal val="#ppt_x"/>
                                          </p:val>
                                        </p:tav>
                                      </p:tavLst>
                                    </p:anim>
                                    <p:anim calcmode="lin" valueType="num">
                                      <p:cBhvr additive="base">
                                        <p:cTn id="13" dur="1000" fill="hold"/>
                                        <p:tgtEl>
                                          <p:spTgt spid="9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000" fill="hold">
                                          <p:stCondLst>
                                            <p:cond delay="0"/>
                                          </p:stCondLst>
                                        </p:cTn>
                                        <p:tgtEl>
                                          <p:spTgt spid="95"/>
                                        </p:tgtEl>
                                        <p:attrNameLst>
                                          <p:attrName>style.visibility</p:attrName>
                                        </p:attrNameLst>
                                      </p:cBhvr>
                                      <p:to>
                                        <p:strVal val="visible"/>
                                      </p:to>
                                    </p:set>
                                    <p:anim calcmode="lin" valueType="num">
                                      <p:cBhvr additive="base">
                                        <p:cTn id="16" dur="1000" fill="hold"/>
                                        <p:tgtEl>
                                          <p:spTgt spid="95"/>
                                        </p:tgtEl>
                                        <p:attrNameLst>
                                          <p:attrName>ppt_x</p:attrName>
                                        </p:attrNameLst>
                                      </p:cBhvr>
                                      <p:tavLst>
                                        <p:tav tm="0">
                                          <p:val>
                                            <p:strVal val="0-#ppt_w/2"/>
                                          </p:val>
                                        </p:tav>
                                        <p:tav tm="100000">
                                          <p:val>
                                            <p:strVal val="#ppt_x"/>
                                          </p:val>
                                        </p:tav>
                                      </p:tavLst>
                                    </p:anim>
                                    <p:anim calcmode="lin" valueType="num">
                                      <p:cBhvr additive="base">
                                        <p:cTn id="17" dur="1000" fill="hold"/>
                                        <p:tgtEl>
                                          <p:spTgt spid="9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000" fill="hold">
                                          <p:stCondLst>
                                            <p:cond delay="0"/>
                                          </p:stCondLst>
                                        </p:cTn>
                                        <p:tgtEl>
                                          <p:spTgt spid="96"/>
                                        </p:tgtEl>
                                        <p:attrNameLst>
                                          <p:attrName>style.visibility</p:attrName>
                                        </p:attrNameLst>
                                      </p:cBhvr>
                                      <p:to>
                                        <p:strVal val="visible"/>
                                      </p:to>
                                    </p:set>
                                    <p:anim calcmode="lin" valueType="num">
                                      <p:cBhvr additive="base">
                                        <p:cTn id="20" dur="1000" fill="hold"/>
                                        <p:tgtEl>
                                          <p:spTgt spid="96"/>
                                        </p:tgtEl>
                                        <p:attrNameLst>
                                          <p:attrName>ppt_x</p:attrName>
                                        </p:attrNameLst>
                                      </p:cBhvr>
                                      <p:tavLst>
                                        <p:tav tm="0">
                                          <p:val>
                                            <p:strVal val="0-#ppt_w/2"/>
                                          </p:val>
                                        </p:tav>
                                        <p:tav tm="100000">
                                          <p:val>
                                            <p:strVal val="#ppt_x"/>
                                          </p:val>
                                        </p:tav>
                                      </p:tavLst>
                                    </p:anim>
                                    <p:anim calcmode="lin" valueType="num">
                                      <p:cBhvr additive="base">
                                        <p:cTn id="21" dur="1000" fill="hold"/>
                                        <p:tgtEl>
                                          <p:spTgt spid="9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000" fill="hold">
                                          <p:stCondLst>
                                            <p:cond delay="0"/>
                                          </p:stCondLst>
                                        </p:cTn>
                                        <p:tgtEl>
                                          <p:spTgt spid="99"/>
                                        </p:tgtEl>
                                        <p:attrNameLst>
                                          <p:attrName>style.visibility</p:attrName>
                                        </p:attrNameLst>
                                      </p:cBhvr>
                                      <p:to>
                                        <p:strVal val="visible"/>
                                      </p:to>
                                    </p:set>
                                    <p:anim calcmode="lin" valueType="num">
                                      <p:cBhvr additive="base">
                                        <p:cTn id="24" dur="1000" fill="hold"/>
                                        <p:tgtEl>
                                          <p:spTgt spid="99"/>
                                        </p:tgtEl>
                                        <p:attrNameLst>
                                          <p:attrName>ppt_x</p:attrName>
                                        </p:attrNameLst>
                                      </p:cBhvr>
                                      <p:tavLst>
                                        <p:tav tm="0">
                                          <p:val>
                                            <p:strVal val="0-#ppt_w/2"/>
                                          </p:val>
                                        </p:tav>
                                        <p:tav tm="100000">
                                          <p:val>
                                            <p:strVal val="#ppt_x"/>
                                          </p:val>
                                        </p:tav>
                                      </p:tavLst>
                                    </p:anim>
                                    <p:anim calcmode="lin" valueType="num">
                                      <p:cBhvr additive="base">
                                        <p:cTn id="25" dur="1000" fill="hold"/>
                                        <p:tgtEl>
                                          <p:spTgt spid="99"/>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000" fill="hold">
                                          <p:stCondLst>
                                            <p:cond delay="0"/>
                                          </p:stCondLst>
                                        </p:cTn>
                                        <p:tgtEl>
                                          <p:spTgt spid="100"/>
                                        </p:tgtEl>
                                        <p:attrNameLst>
                                          <p:attrName>style.visibility</p:attrName>
                                        </p:attrNameLst>
                                      </p:cBhvr>
                                      <p:to>
                                        <p:strVal val="visible"/>
                                      </p:to>
                                    </p:set>
                                    <p:anim calcmode="lin" valueType="num">
                                      <p:cBhvr additive="base">
                                        <p:cTn id="28" dur="1000" fill="hold"/>
                                        <p:tgtEl>
                                          <p:spTgt spid="100"/>
                                        </p:tgtEl>
                                        <p:attrNameLst>
                                          <p:attrName>ppt_x</p:attrName>
                                        </p:attrNameLst>
                                      </p:cBhvr>
                                      <p:tavLst>
                                        <p:tav tm="0">
                                          <p:val>
                                            <p:strVal val="0-#ppt_w/2"/>
                                          </p:val>
                                        </p:tav>
                                        <p:tav tm="100000">
                                          <p:val>
                                            <p:strVal val="#ppt_x"/>
                                          </p:val>
                                        </p:tav>
                                      </p:tavLst>
                                    </p:anim>
                                    <p:anim calcmode="lin" valueType="num">
                                      <p:cBhvr additive="base">
                                        <p:cTn id="29" dur="1000" fill="hold"/>
                                        <p:tgtEl>
                                          <p:spTgt spid="100"/>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000" fill="hold">
                                          <p:stCondLst>
                                            <p:cond delay="0"/>
                                          </p:stCondLst>
                                        </p:cTn>
                                        <p:tgtEl>
                                          <p:spTgt spid="97"/>
                                        </p:tgtEl>
                                        <p:attrNameLst>
                                          <p:attrName>style.visibility</p:attrName>
                                        </p:attrNameLst>
                                      </p:cBhvr>
                                      <p:to>
                                        <p:strVal val="visible"/>
                                      </p:to>
                                    </p:set>
                                    <p:anim calcmode="lin" valueType="num">
                                      <p:cBhvr additive="base">
                                        <p:cTn id="32" dur="1000" fill="hold"/>
                                        <p:tgtEl>
                                          <p:spTgt spid="97"/>
                                        </p:tgtEl>
                                        <p:attrNameLst>
                                          <p:attrName>ppt_x</p:attrName>
                                        </p:attrNameLst>
                                      </p:cBhvr>
                                      <p:tavLst>
                                        <p:tav tm="0">
                                          <p:val>
                                            <p:strVal val="0-#ppt_w/2"/>
                                          </p:val>
                                        </p:tav>
                                        <p:tav tm="100000">
                                          <p:val>
                                            <p:strVal val="#ppt_x"/>
                                          </p:val>
                                        </p:tav>
                                      </p:tavLst>
                                    </p:anim>
                                    <p:anim calcmode="lin" valueType="num">
                                      <p:cBhvr additive="base">
                                        <p:cTn id="33" dur="1000" fill="hold"/>
                                        <p:tgtEl>
                                          <p:spTgt spid="9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000" fill="hold">
                                          <p:stCondLst>
                                            <p:cond delay="0"/>
                                          </p:stCondLst>
                                        </p:cTn>
                                        <p:tgtEl>
                                          <p:spTgt spid="98"/>
                                        </p:tgtEl>
                                        <p:attrNameLst>
                                          <p:attrName>style.visibility</p:attrName>
                                        </p:attrNameLst>
                                      </p:cBhvr>
                                      <p:to>
                                        <p:strVal val="visible"/>
                                      </p:to>
                                    </p:set>
                                    <p:anim calcmode="lin" valueType="num">
                                      <p:cBhvr additive="base">
                                        <p:cTn id="36" dur="1000" fill="hold"/>
                                        <p:tgtEl>
                                          <p:spTgt spid="98"/>
                                        </p:tgtEl>
                                        <p:attrNameLst>
                                          <p:attrName>ppt_x</p:attrName>
                                        </p:attrNameLst>
                                      </p:cBhvr>
                                      <p:tavLst>
                                        <p:tav tm="0">
                                          <p:val>
                                            <p:strVal val="0-#ppt_w/2"/>
                                          </p:val>
                                        </p:tav>
                                        <p:tav tm="100000">
                                          <p:val>
                                            <p:strVal val="#ppt_x"/>
                                          </p:val>
                                        </p:tav>
                                      </p:tavLst>
                                    </p:anim>
                                    <p:anim calcmode="lin" valueType="num">
                                      <p:cBhvr additive="base">
                                        <p:cTn id="37" dur="100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9" grpId="0"/>
      <p:bldP spid="100" grpId="0"/>
      <p:bldP spid="97" grpId="0"/>
      <p:bldP spid="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0" y="0"/>
            <a:ext cx="4218782" cy="6857999"/>
          </a:xfrm>
          <a:custGeom>
            <a:avLst/>
            <a:gdLst>
              <a:gd name="connsiteX0" fmla="*/ 0 w 6489598"/>
              <a:gd name="connsiteY0" fmla="*/ 0 h 6857999"/>
              <a:gd name="connsiteX1" fmla="*/ 5197204 w 6489598"/>
              <a:gd name="connsiteY1" fmla="*/ 0 h 6857999"/>
              <a:gd name="connsiteX2" fmla="*/ 5263362 w 6489598"/>
              <a:gd name="connsiteY2" fmla="*/ 67321 h 6857999"/>
              <a:gd name="connsiteX3" fmla="*/ 6489598 w 6489598"/>
              <a:gd name="connsiteY3" fmla="*/ 3381823 h 6857999"/>
              <a:gd name="connsiteX4" fmla="*/ 5117963 w 6489598"/>
              <a:gd name="connsiteY4" fmla="*/ 6851532 h 6857999"/>
              <a:gd name="connsiteX5" fmla="*/ 5111295 w 6489598"/>
              <a:gd name="connsiteY5" fmla="*/ 6857999 h 6857999"/>
              <a:gd name="connsiteX6" fmla="*/ 0 w 648959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598" h="6857999">
                <a:moveTo>
                  <a:pt x="0" y="0"/>
                </a:moveTo>
                <a:lnTo>
                  <a:pt x="5197204" y="0"/>
                </a:lnTo>
                <a:lnTo>
                  <a:pt x="5263362" y="67321"/>
                </a:lnTo>
                <a:cubicBezTo>
                  <a:pt x="6020994" y="915576"/>
                  <a:pt x="6489598" y="2087430"/>
                  <a:pt x="6489598" y="3381823"/>
                </a:cubicBezTo>
                <a:cubicBezTo>
                  <a:pt x="6489598" y="4757116"/>
                  <a:pt x="5960587" y="5994073"/>
                  <a:pt x="5117963" y="6851532"/>
                </a:cubicBezTo>
                <a:lnTo>
                  <a:pt x="5111295" y="6857999"/>
                </a:lnTo>
                <a:lnTo>
                  <a:pt x="0" y="6857999"/>
                </a:lnTo>
                <a:close/>
              </a:path>
            </a:pathLst>
          </a:custGeom>
          <a:gradFill>
            <a:gsLst>
              <a:gs pos="0">
                <a:srgbClr val="3988E1"/>
              </a:gs>
              <a:gs pos="100000">
                <a:srgbClr val="0A2C6B"/>
              </a:gs>
            </a:gsLst>
            <a:lin ang="5400000" scaled="1"/>
          </a:gra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3356679" y="1938493"/>
            <a:ext cx="6803136" cy="1993388"/>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016566" y="2297192"/>
            <a:ext cx="3767995" cy="923290"/>
          </a:xfrm>
          <a:prstGeom prst="rect">
            <a:avLst/>
          </a:prstGeom>
          <a:noFill/>
          <a:ln>
            <a:noFill/>
          </a:ln>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buFontTx/>
              <a:buNone/>
              <a:defRPr/>
            </a:pPr>
            <a:r>
              <a:rPr lang="zh-CN" altLang="en-US" sz="6000" b="1" dirty="0" smtClean="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rPr>
              <a:t>产品介绍</a:t>
            </a:r>
            <a:endParaRPr lang="zh-CN" altLang="en-US" sz="6000" b="1" dirty="0">
              <a:solidFill>
                <a:schemeClr val="tx1">
                  <a:lumMod val="85000"/>
                  <a:lumOff val="15000"/>
                </a:schemeClr>
              </a:solidFill>
              <a:effectLst>
                <a:outerShdw blurRad="38100" dist="38100" dir="2700000" algn="tl">
                  <a:srgbClr val="000000">
                    <a:alpha val="43137"/>
                  </a:srgbClr>
                </a:outerShdw>
              </a:effectLst>
              <a:latin typeface="Adobe 黑体 Std R" panose="020B0400000000000000" pitchFamily="34" charset="-122"/>
              <a:ea typeface="Adobe 黑体 Std R" panose="020B0400000000000000" pitchFamily="34" charset="-122"/>
            </a:endParaRPr>
          </a:p>
        </p:txBody>
      </p:sp>
      <p:sp>
        <p:nvSpPr>
          <p:cNvPr id="10" name="PA_文本框 57"/>
          <p:cNvSpPr txBox="1"/>
          <p:nvPr>
            <p:custDataLst>
              <p:tags r:id="rId1"/>
            </p:custDataLst>
          </p:nvPr>
        </p:nvSpPr>
        <p:spPr>
          <a:xfrm>
            <a:off x="5022850" y="3238500"/>
            <a:ext cx="3062605" cy="423545"/>
          </a:xfrm>
          <a:prstGeom prst="rect">
            <a:avLst/>
          </a:prstGeom>
          <a:noFill/>
        </p:spPr>
        <p:txBody>
          <a:bodyPr wrap="square" rtlCol="0">
            <a:spAutoFit/>
          </a:bodyPr>
          <a:lstStyle/>
          <a:p>
            <a:pPr algn="dist">
              <a:lnSpc>
                <a:spcPct val="120000"/>
              </a:lnSpc>
            </a:pPr>
            <a:r>
              <a:rPr lang="en-US" altLang="zh-CN">
                <a:solidFill>
                  <a:schemeClr val="tx1">
                    <a:lumMod val="50000"/>
                    <a:lumOff val="50000"/>
                  </a:schemeClr>
                </a:solidFill>
                <a:latin typeface="方正黑体简体" panose="03000509000000000000" pitchFamily="2" charset="-122"/>
                <a:ea typeface="方正黑体简体" panose="03000509000000000000" pitchFamily="2" charset="-122"/>
              </a:rPr>
              <a:t>Product introduction</a:t>
            </a:r>
            <a:endParaRPr lang="en-US" altLang="zh-CN">
              <a:solidFill>
                <a:schemeClr val="tx1">
                  <a:lumMod val="50000"/>
                  <a:lumOff val="50000"/>
                </a:schemeClr>
              </a:solidFill>
              <a:latin typeface="方正黑体简体" panose="03000509000000000000" pitchFamily="2" charset="-122"/>
              <a:ea typeface="方正黑体简体" panose="03000509000000000000" pitchFamily="2" charset="-122"/>
            </a:endParaRPr>
          </a:p>
        </p:txBody>
      </p:sp>
      <p:sp>
        <p:nvSpPr>
          <p:cNvPr id="11" name="圆角矩形 10"/>
          <p:cNvSpPr/>
          <p:nvPr/>
        </p:nvSpPr>
        <p:spPr>
          <a:xfrm>
            <a:off x="3356679" y="4153764"/>
            <a:ext cx="6803136" cy="1188290"/>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636893" y="2774354"/>
            <a:ext cx="1680028" cy="1683498"/>
            <a:chOff x="3707349" y="669875"/>
            <a:chExt cx="1729302" cy="1732873"/>
          </a:xfrm>
          <a:effectLst>
            <a:outerShdw blurRad="254000" dist="63500" dir="2700000" algn="tl" rotWithShape="0">
              <a:prstClr val="black">
                <a:alpha val="30000"/>
              </a:prstClr>
            </a:outerShdw>
          </a:effectLst>
        </p:grpSpPr>
        <p:sp>
          <p:nvSpPr>
            <p:cNvPr id="6" name="Oval 5"/>
            <p:cNvSpPr>
              <a:spLocks noChangeArrowheads="1"/>
            </p:cNvSpPr>
            <p:nvPr/>
          </p:nvSpPr>
          <p:spPr bwMode="auto">
            <a:xfrm>
              <a:off x="3707349" y="669875"/>
              <a:ext cx="1729302" cy="17328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200">
                <a:solidFill>
                  <a:srgbClr val="2A5D74"/>
                </a:solidFill>
                <a:ea typeface="宋体" panose="02010600030101010101" pitchFamily="2" charset="-122"/>
              </a:endParaRPr>
            </a:p>
          </p:txBody>
        </p:sp>
        <p:sp>
          <p:nvSpPr>
            <p:cNvPr id="7" name="Oval 5"/>
            <p:cNvSpPr>
              <a:spLocks noChangeArrowheads="1"/>
            </p:cNvSpPr>
            <p:nvPr/>
          </p:nvSpPr>
          <p:spPr bwMode="auto">
            <a:xfrm>
              <a:off x="3842035" y="804837"/>
              <a:ext cx="1459933" cy="1462948"/>
            </a:xfrm>
            <a:prstGeom prst="ellipse">
              <a:avLst/>
            </a:prstGeom>
            <a:gradFill>
              <a:gsLst>
                <a:gs pos="0">
                  <a:srgbClr val="3988E1"/>
                </a:gs>
                <a:gs pos="100000">
                  <a:srgbClr val="0A2C6B"/>
                </a:gs>
              </a:gsLst>
              <a:lin ang="2700000" scaled="0"/>
            </a:gradFill>
            <a:ln>
              <a:noFill/>
            </a:ln>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en-US" altLang="zh-CN" sz="5400" dirty="0">
                  <a:solidFill>
                    <a:schemeClr val="bg1"/>
                  </a:solidFill>
                  <a:latin typeface="字魂105号-简雅黑" panose="00000500000000000000" pitchFamily="2" charset="-122"/>
                  <a:ea typeface="宋体" panose="02010600030101010101" pitchFamily="2" charset="-122"/>
                </a:rPr>
                <a:t>02</a:t>
              </a:r>
              <a:endParaRPr lang="zh-CN" altLang="en-US" sz="5400" dirty="0">
                <a:solidFill>
                  <a:schemeClr val="bg1"/>
                </a:solidFill>
                <a:latin typeface="字魂105号-简雅黑" panose="00000500000000000000" pitchFamily="2" charset="-122"/>
                <a:ea typeface="宋体" panose="02010600030101010101" pitchFamily="2" charset="-122"/>
              </a:endParaRPr>
            </a:p>
          </p:txBody>
        </p:sp>
      </p:grpSp>
      <p:sp>
        <p:nvSpPr>
          <p:cNvPr id="12" name="TextBox 23"/>
          <p:cNvSpPr txBox="1"/>
          <p:nvPr/>
        </p:nvSpPr>
        <p:spPr>
          <a:xfrm>
            <a:off x="4410710" y="4370070"/>
            <a:ext cx="3015615" cy="330835"/>
          </a:xfrm>
          <a:prstGeom prst="rect">
            <a:avLst/>
          </a:prstGeom>
          <a:noFill/>
        </p:spPr>
        <p:txBody>
          <a:bodyPr wrap="square" rtlCol="0">
            <a:spAutoFit/>
          </a:bodyPr>
          <a:lstStyle/>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流量系列</a:t>
            </a:r>
            <a:endParaRPr lang="bg-BG"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
        <p:nvSpPr>
          <p:cNvPr id="13" name="TextBox 23"/>
          <p:cNvSpPr txBox="1"/>
          <p:nvPr/>
        </p:nvSpPr>
        <p:spPr>
          <a:xfrm>
            <a:off x="6028055" y="4358005"/>
            <a:ext cx="2877185" cy="330835"/>
          </a:xfrm>
          <a:prstGeom prst="rect">
            <a:avLst/>
          </a:prstGeom>
          <a:noFill/>
        </p:spPr>
        <p:txBody>
          <a:bodyPr wrap="square" rtlCol="0">
            <a:spAutoFit/>
          </a:bodyPr>
          <a:lstStyle/>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压力系列</a:t>
            </a:r>
            <a:endParaRPr lang="bg-BG" altLang="zh-CN"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
        <p:nvSpPr>
          <p:cNvPr id="16" name="TextBox 23"/>
          <p:cNvSpPr txBox="1"/>
          <p:nvPr/>
        </p:nvSpPr>
        <p:spPr>
          <a:xfrm>
            <a:off x="4403090" y="4827905"/>
            <a:ext cx="1539240" cy="330835"/>
          </a:xfrm>
          <a:prstGeom prst="rect">
            <a:avLst/>
          </a:prstGeom>
          <a:noFill/>
        </p:spPr>
        <p:txBody>
          <a:bodyPr wrap="square" rtlCol="0">
            <a:spAutoFit/>
          </a:bodyPr>
          <a:lstStyle/>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温度系列</a:t>
            </a:r>
            <a:endParaRPr lang="bg-BG"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
        <p:nvSpPr>
          <p:cNvPr id="2" name="TextBox 23"/>
          <p:cNvSpPr txBox="1"/>
          <p:nvPr/>
        </p:nvSpPr>
        <p:spPr>
          <a:xfrm>
            <a:off x="6040120" y="4827905"/>
            <a:ext cx="3015615" cy="330835"/>
          </a:xfrm>
          <a:prstGeom prst="rect">
            <a:avLst/>
          </a:prstGeom>
          <a:noFill/>
        </p:spPr>
        <p:txBody>
          <a:bodyPr wrap="square" rtlCol="0">
            <a:spAutoFit/>
          </a:bodyPr>
          <a:p>
            <a:pPr marL="342900" indent="-342900" defTabSz="360045">
              <a:lnSpc>
                <a:spcPct val="130000"/>
              </a:lnSpc>
              <a:buClr>
                <a:schemeClr val="tx1">
                  <a:lumMod val="75000"/>
                  <a:lumOff val="25000"/>
                </a:schemeClr>
              </a:buClr>
              <a:buSzPct val="90000"/>
              <a:buFont typeface="Wingdings" panose="05000000000000000000" pitchFamily="2" charset="2"/>
              <a:buChar char="n"/>
            </a:pPr>
            <a:r>
              <a:rPr lang="zh-CN" altLang="en-US" sz="1200" dirty="0" smtClean="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rPr>
              <a:t>压力系列</a:t>
            </a:r>
            <a:endParaRPr lang="bg-BG" sz="1200" dirty="0">
              <a:solidFill>
                <a:schemeClr val="tx1">
                  <a:lumMod val="65000"/>
                  <a:lumOff val="35000"/>
                </a:schemeClr>
              </a:solidFill>
              <a:latin typeface="Arial" panose="020B0604020202020204" pitchFamily="34" charset="0"/>
              <a:ea typeface="字魂105号-简雅黑" panose="00000500000000000000" pitchFamily="2" charset="-122"/>
              <a:cs typeface="+mn-ea"/>
              <a:sym typeface="Arial" panose="020B0604020202020204" pitchFamily="34" charset="0"/>
            </a:endParaRPr>
          </a:p>
        </p:txBody>
      </p:sp>
    </p:spTree>
  </p:cSld>
  <p:clrMapOvr>
    <a:masterClrMapping/>
  </p:clrMapOvr>
  <p:transition spd="slow" advClick="0" advTm="0">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14:presetBounceEnd="40000">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14:bounceEnd="40000">
                                          <p:cBhvr additive="base">
                                            <p:cTn id="10" dur="7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11" dur="75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41" presetClass="entr" presetSubtype="0" fill="hold" grpId="0" nodeType="withEffect">
                                      <p:stCondLst>
                                        <p:cond delay="75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par>
                                    <p:cTn id="28" presetID="41" presetClass="entr" presetSubtype="0" fill="hold" grpId="0" nodeType="withEffect">
                                      <p:stCondLst>
                                        <p:cond delay="50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0"/>
                                            </p:tgtEl>
                                          </p:cBhvr>
                                        </p:animEffect>
                                      </p:childTnLst>
                                    </p:cTn>
                                  </p:par>
                                </p:childTnLst>
                              </p:cTn>
                            </p:par>
                            <p:par>
                              <p:cTn id="35" fill="hold">
                                <p:stCondLst>
                                  <p:cond delay="0"/>
                                </p:stCondLst>
                                <p:childTnLst>
                                  <p:par>
                                    <p:cTn id="36" presetID="3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9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1000"/>
                                </p:stCondLst>
                                <p:childTnLst>
                                  <p:par>
                                    <p:cTn id="50" presetID="31"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 calcmode="lin" valueType="num">
                                          <p:cBhvr>
                                            <p:cTn id="54" dur="500" fill="hold"/>
                                            <p:tgtEl>
                                              <p:spTgt spid="16"/>
                                            </p:tgtEl>
                                            <p:attrNameLst>
                                              <p:attrName>style.rotation</p:attrName>
                                            </p:attrNameLst>
                                          </p:cBhvr>
                                          <p:tavLst>
                                            <p:tav tm="0">
                                              <p:val>
                                                <p:fltVal val="90"/>
                                              </p:val>
                                            </p:tav>
                                            <p:tav tm="100000">
                                              <p:val>
                                                <p:fltVal val="0"/>
                                              </p:val>
                                            </p:tav>
                                          </p:tavLst>
                                        </p:anim>
                                        <p:animEffect transition="in" filter="fade">
                                          <p:cBhvr>
                                            <p:cTn id="55" dur="500"/>
                                            <p:tgtEl>
                                              <p:spTgt spid="16"/>
                                            </p:tgtEl>
                                          </p:cBhvr>
                                        </p:animEffect>
                                      </p:childTnLst>
                                    </p:cTn>
                                  </p:par>
                                </p:childTnLst>
                              </p:cTn>
                            </p:par>
                            <p:par>
                              <p:cTn id="56" fill="hold">
                                <p:stCondLst>
                                  <p:cond delay="1500"/>
                                </p:stCondLst>
                                <p:childTnLst>
                                  <p:par>
                                    <p:cTn id="57" presetID="31"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1000" fill="hold"/>
                                            <p:tgtEl>
                                              <p:spTgt spid="2"/>
                                            </p:tgtEl>
                                            <p:attrNameLst>
                                              <p:attrName>ppt_w</p:attrName>
                                            </p:attrNameLst>
                                          </p:cBhvr>
                                          <p:tavLst>
                                            <p:tav tm="0">
                                              <p:val>
                                                <p:fltVal val="0"/>
                                              </p:val>
                                            </p:tav>
                                            <p:tav tm="100000">
                                              <p:val>
                                                <p:strVal val="#ppt_w"/>
                                              </p:val>
                                            </p:tav>
                                          </p:tavLst>
                                        </p:anim>
                                        <p:anim calcmode="lin" valueType="num">
                                          <p:cBhvr>
                                            <p:cTn id="60" dur="1000" fill="hold"/>
                                            <p:tgtEl>
                                              <p:spTgt spid="2"/>
                                            </p:tgtEl>
                                            <p:attrNameLst>
                                              <p:attrName>ppt_h</p:attrName>
                                            </p:attrNameLst>
                                          </p:cBhvr>
                                          <p:tavLst>
                                            <p:tav tm="0">
                                              <p:val>
                                                <p:fltVal val="0"/>
                                              </p:val>
                                            </p:tav>
                                            <p:tav tm="100000">
                                              <p:val>
                                                <p:strVal val="#ppt_h"/>
                                              </p:val>
                                            </p:tav>
                                          </p:tavLst>
                                        </p:anim>
                                        <p:anim calcmode="lin" valueType="num">
                                          <p:cBhvr>
                                            <p:cTn id="61" dur="1000" fill="hold"/>
                                            <p:tgtEl>
                                              <p:spTgt spid="2"/>
                                            </p:tgtEl>
                                            <p:attrNameLst>
                                              <p:attrName>style.rotation</p:attrName>
                                            </p:attrNameLst>
                                          </p:cBhvr>
                                          <p:tavLst>
                                            <p:tav tm="0">
                                              <p:val>
                                                <p:fltVal val="90"/>
                                              </p:val>
                                            </p:tav>
                                            <p:tav tm="100000">
                                              <p:val>
                                                <p:fltVal val="0"/>
                                              </p:val>
                                            </p:tav>
                                          </p:tavLst>
                                        </p:anim>
                                        <p:animEffect transition="in" filter="fade">
                                          <p:cBhvr>
                                            <p:cTn id="6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P spid="11" grpId="0" bldLvl="0" animBg="1"/>
          <p:bldP spid="12" grpId="0"/>
          <p:bldP spid="13" grpId="0"/>
          <p:bldP spid="16"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2" presetClass="entr" presetSubtype="2"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1+#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1+#ppt_w/2"/>
                                              </p:val>
                                            </p:tav>
                                            <p:tav tm="100000">
                                              <p:val>
                                                <p:strVal val="#ppt_x"/>
                                              </p:val>
                                            </p:tav>
                                          </p:tavLst>
                                        </p:anim>
                                        <p:anim calcmode="lin" valueType="num">
                                          <p:cBhvr additive="base">
                                            <p:cTn id="15" dur="750" fill="hold"/>
                                            <p:tgtEl>
                                              <p:spTgt spid="22"/>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41" presetClass="entr" presetSubtype="0" fill="hold" grpId="0" nodeType="withEffect">
                                      <p:stCondLst>
                                        <p:cond delay="75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par>
                                    <p:cTn id="28" presetID="41" presetClass="entr" presetSubtype="0" fill="hold" grpId="0" nodeType="withEffect">
                                      <p:stCondLst>
                                        <p:cond delay="50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0"/>
                                            </p:tgtEl>
                                          </p:cBhvr>
                                        </p:animEffect>
                                      </p:childTnLst>
                                    </p:cTn>
                                  </p:par>
                                </p:childTnLst>
                              </p:cTn>
                            </p:par>
                            <p:par>
                              <p:cTn id="35" fill="hold">
                                <p:stCondLst>
                                  <p:cond delay="0"/>
                                </p:stCondLst>
                                <p:childTnLst>
                                  <p:par>
                                    <p:cTn id="36" presetID="3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9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1000"/>
                                </p:stCondLst>
                                <p:childTnLst>
                                  <p:par>
                                    <p:cTn id="50" presetID="31"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 calcmode="lin" valueType="num">
                                          <p:cBhvr>
                                            <p:cTn id="54" dur="500" fill="hold"/>
                                            <p:tgtEl>
                                              <p:spTgt spid="16"/>
                                            </p:tgtEl>
                                            <p:attrNameLst>
                                              <p:attrName>style.rotation</p:attrName>
                                            </p:attrNameLst>
                                          </p:cBhvr>
                                          <p:tavLst>
                                            <p:tav tm="0">
                                              <p:val>
                                                <p:fltVal val="90"/>
                                              </p:val>
                                            </p:tav>
                                            <p:tav tm="100000">
                                              <p:val>
                                                <p:fltVal val="0"/>
                                              </p:val>
                                            </p:tav>
                                          </p:tavLst>
                                        </p:anim>
                                        <p:animEffect transition="in" filter="fade">
                                          <p:cBhvr>
                                            <p:cTn id="55" dur="500"/>
                                            <p:tgtEl>
                                              <p:spTgt spid="16"/>
                                            </p:tgtEl>
                                          </p:cBhvr>
                                        </p:animEffect>
                                      </p:childTnLst>
                                    </p:cTn>
                                  </p:par>
                                </p:childTnLst>
                              </p:cTn>
                            </p:par>
                            <p:par>
                              <p:cTn id="56" fill="hold">
                                <p:stCondLst>
                                  <p:cond delay="1500"/>
                                </p:stCondLst>
                                <p:childTnLst>
                                  <p:par>
                                    <p:cTn id="57" presetID="31"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1000" fill="hold"/>
                                            <p:tgtEl>
                                              <p:spTgt spid="2"/>
                                            </p:tgtEl>
                                            <p:attrNameLst>
                                              <p:attrName>ppt_w</p:attrName>
                                            </p:attrNameLst>
                                          </p:cBhvr>
                                          <p:tavLst>
                                            <p:tav tm="0">
                                              <p:val>
                                                <p:fltVal val="0"/>
                                              </p:val>
                                            </p:tav>
                                            <p:tav tm="100000">
                                              <p:val>
                                                <p:strVal val="#ppt_w"/>
                                              </p:val>
                                            </p:tav>
                                          </p:tavLst>
                                        </p:anim>
                                        <p:anim calcmode="lin" valueType="num">
                                          <p:cBhvr>
                                            <p:cTn id="60" dur="1000" fill="hold"/>
                                            <p:tgtEl>
                                              <p:spTgt spid="2"/>
                                            </p:tgtEl>
                                            <p:attrNameLst>
                                              <p:attrName>ppt_h</p:attrName>
                                            </p:attrNameLst>
                                          </p:cBhvr>
                                          <p:tavLst>
                                            <p:tav tm="0">
                                              <p:val>
                                                <p:fltVal val="0"/>
                                              </p:val>
                                            </p:tav>
                                            <p:tav tm="100000">
                                              <p:val>
                                                <p:strVal val="#ppt_h"/>
                                              </p:val>
                                            </p:tav>
                                          </p:tavLst>
                                        </p:anim>
                                        <p:anim calcmode="lin" valueType="num">
                                          <p:cBhvr>
                                            <p:cTn id="61" dur="1000" fill="hold"/>
                                            <p:tgtEl>
                                              <p:spTgt spid="2"/>
                                            </p:tgtEl>
                                            <p:attrNameLst>
                                              <p:attrName>style.rotation</p:attrName>
                                            </p:attrNameLst>
                                          </p:cBhvr>
                                          <p:tavLst>
                                            <p:tav tm="0">
                                              <p:val>
                                                <p:fltVal val="90"/>
                                              </p:val>
                                            </p:tav>
                                            <p:tav tm="100000">
                                              <p:val>
                                                <p:fltVal val="0"/>
                                              </p:val>
                                            </p:tav>
                                          </p:tavLst>
                                        </p:anim>
                                        <p:animEffect transition="in" filter="fade">
                                          <p:cBhvr>
                                            <p:cTn id="6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4" grpId="0"/>
          <p:bldP spid="10" grpId="0"/>
          <p:bldP spid="11" grpId="0" bldLvl="0" animBg="1"/>
          <p:bldP spid="12" grpId="0"/>
          <p:bldP spid="13" grpId="0"/>
          <p:bldP spid="16" grpId="0"/>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1055985"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3" name="矩形 22"/>
          <p:cNvSpPr/>
          <p:nvPr/>
        </p:nvSpPr>
        <p:spPr>
          <a:xfrm>
            <a:off x="0" y="0"/>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4" name="矩形 23"/>
          <p:cNvSpPr/>
          <p:nvPr/>
        </p:nvSpPr>
        <p:spPr>
          <a:xfrm>
            <a:off x="0"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7" name="矩形 26"/>
          <p:cNvSpPr/>
          <p:nvPr/>
        </p:nvSpPr>
        <p:spPr>
          <a:xfrm>
            <a:off x="11055985" y="5721985"/>
            <a:ext cx="1136015" cy="11360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8" name="矩形 27"/>
          <p:cNvSpPr/>
          <p:nvPr/>
        </p:nvSpPr>
        <p:spPr>
          <a:xfrm>
            <a:off x="175895" y="167005"/>
            <a:ext cx="11839575" cy="65239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Freeform 7"/>
          <p:cNvSpPr/>
          <p:nvPr/>
        </p:nvSpPr>
        <p:spPr bwMode="auto">
          <a:xfrm>
            <a:off x="5509510" y="1689826"/>
            <a:ext cx="1170173" cy="4480456"/>
          </a:xfrm>
          <a:custGeom>
            <a:avLst/>
            <a:gdLst>
              <a:gd name="T0" fmla="*/ 0 w 777"/>
              <a:gd name="T1" fmla="*/ 2974 h 2974"/>
              <a:gd name="T2" fmla="*/ 507 w 777"/>
              <a:gd name="T3" fmla="*/ 2467 h 2974"/>
              <a:gd name="T4" fmla="*/ 388 w 777"/>
              <a:gd name="T5" fmla="*/ 2138 h 2974"/>
              <a:gd name="T6" fmla="*/ 277 w 777"/>
              <a:gd name="T7" fmla="*/ 1818 h 2974"/>
              <a:gd name="T8" fmla="*/ 398 w 777"/>
              <a:gd name="T9" fmla="*/ 1488 h 2974"/>
              <a:gd name="T10" fmla="*/ 507 w 777"/>
              <a:gd name="T11" fmla="*/ 1171 h 2974"/>
              <a:gd name="T12" fmla="*/ 390 w 777"/>
              <a:gd name="T13" fmla="*/ 844 h 2974"/>
              <a:gd name="T14" fmla="*/ 267 w 777"/>
              <a:gd name="T15" fmla="*/ 511 h 2974"/>
              <a:gd name="T16" fmla="*/ 777 w 777"/>
              <a:gd name="T17" fmla="*/ 0 h 2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 h="2974">
                <a:moveTo>
                  <a:pt x="0" y="2974"/>
                </a:moveTo>
                <a:cubicBezTo>
                  <a:pt x="280" y="2974"/>
                  <a:pt x="507" y="2747"/>
                  <a:pt x="507" y="2467"/>
                </a:cubicBezTo>
                <a:cubicBezTo>
                  <a:pt x="507" y="2342"/>
                  <a:pt x="459" y="2227"/>
                  <a:pt x="388" y="2138"/>
                </a:cubicBezTo>
                <a:cubicBezTo>
                  <a:pt x="317" y="2049"/>
                  <a:pt x="277" y="1939"/>
                  <a:pt x="277" y="1818"/>
                </a:cubicBezTo>
                <a:cubicBezTo>
                  <a:pt x="277" y="1692"/>
                  <a:pt x="326" y="1577"/>
                  <a:pt x="398" y="1488"/>
                </a:cubicBezTo>
                <a:cubicBezTo>
                  <a:pt x="469" y="1400"/>
                  <a:pt x="507" y="1290"/>
                  <a:pt x="507" y="1171"/>
                </a:cubicBezTo>
                <a:cubicBezTo>
                  <a:pt x="507" y="1047"/>
                  <a:pt x="465" y="933"/>
                  <a:pt x="390" y="844"/>
                </a:cubicBezTo>
                <a:cubicBezTo>
                  <a:pt x="315" y="754"/>
                  <a:pt x="267" y="638"/>
                  <a:pt x="267" y="511"/>
                </a:cubicBezTo>
                <a:cubicBezTo>
                  <a:pt x="267" y="229"/>
                  <a:pt x="496" y="0"/>
                  <a:pt x="777" y="0"/>
                </a:cubicBezTo>
              </a:path>
            </a:pathLst>
          </a:custGeom>
          <a:noFill/>
          <a:ln w="12700" cap="flat">
            <a:solidFill>
              <a:schemeClr val="bg1">
                <a:lumMod val="65000"/>
              </a:schemeClr>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2" name="Oval 12"/>
          <p:cNvSpPr>
            <a:spLocks noChangeArrowheads="1"/>
          </p:cNvSpPr>
          <p:nvPr/>
        </p:nvSpPr>
        <p:spPr bwMode="auto">
          <a:xfrm>
            <a:off x="5851315" y="2162997"/>
            <a:ext cx="163888" cy="164526"/>
          </a:xfrm>
          <a:prstGeom prst="ellipse">
            <a:avLst/>
          </a:prstGeom>
          <a:solidFill>
            <a:srgbClr val="C00000"/>
          </a:solidFill>
          <a:ln w="12700" cap="flat">
            <a:noFill/>
            <a:prstDash val="solid"/>
            <a:miter lim="800000"/>
          </a:ln>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3" name="Oval 13"/>
          <p:cNvSpPr>
            <a:spLocks noChangeArrowheads="1"/>
          </p:cNvSpPr>
          <p:nvPr/>
        </p:nvSpPr>
        <p:spPr bwMode="auto">
          <a:xfrm>
            <a:off x="6218628" y="3384824"/>
            <a:ext cx="164526" cy="163888"/>
          </a:xfrm>
          <a:prstGeom prst="ellipse">
            <a:avLst/>
          </a:prstGeom>
          <a:solidFill>
            <a:schemeClr val="tx1">
              <a:lumMod val="75000"/>
              <a:lumOff val="25000"/>
            </a:schemeClr>
          </a:solidFill>
          <a:ln w="12700" cap="flat">
            <a:noFill/>
            <a:prstDash val="solid"/>
            <a:miter lim="800000"/>
          </a:ln>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4" name="Oval 14"/>
          <p:cNvSpPr>
            <a:spLocks noChangeArrowheads="1"/>
          </p:cNvSpPr>
          <p:nvPr/>
        </p:nvSpPr>
        <p:spPr bwMode="auto">
          <a:xfrm>
            <a:off x="5842387" y="4306933"/>
            <a:ext cx="163888" cy="163888"/>
          </a:xfrm>
          <a:prstGeom prst="ellipse">
            <a:avLst/>
          </a:prstGeom>
          <a:solidFill>
            <a:srgbClr val="C00000"/>
          </a:solidFill>
          <a:ln w="12700" cap="flat">
            <a:noFill/>
            <a:prstDash val="solid"/>
            <a:miter lim="800000"/>
          </a:ln>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5" name="Oval 15"/>
          <p:cNvSpPr>
            <a:spLocks noChangeArrowheads="1"/>
          </p:cNvSpPr>
          <p:nvPr/>
        </p:nvSpPr>
        <p:spPr bwMode="auto">
          <a:xfrm>
            <a:off x="6173352" y="5597631"/>
            <a:ext cx="164526" cy="163888"/>
          </a:xfrm>
          <a:prstGeom prst="ellipse">
            <a:avLst/>
          </a:prstGeom>
          <a:solidFill>
            <a:schemeClr val="tx1">
              <a:lumMod val="75000"/>
              <a:lumOff val="25000"/>
            </a:schemeClr>
          </a:solidFill>
          <a:ln w="12700" cap="flat">
            <a:noFill/>
            <a:prstDash val="solid"/>
            <a:miter lim="800000"/>
          </a:ln>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6" name="Line 16"/>
          <p:cNvSpPr>
            <a:spLocks noChangeShapeType="1"/>
          </p:cNvSpPr>
          <p:nvPr/>
        </p:nvSpPr>
        <p:spPr bwMode="auto">
          <a:xfrm flipH="1">
            <a:off x="4822710" y="2245898"/>
            <a:ext cx="1028605" cy="0"/>
          </a:xfrm>
          <a:prstGeom prst="line">
            <a:avLst/>
          </a:prstGeom>
          <a:noFill/>
          <a:ln w="12700" cap="flat">
            <a:solidFill>
              <a:schemeClr val="bg1">
                <a:lumMod val="65000"/>
              </a:schemeClr>
            </a:solidFill>
            <a:prstDash val="solid"/>
            <a:miter lim="800000"/>
            <a:headEnd type="none" w="med" len="med"/>
            <a:tail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7" name="Line 17"/>
          <p:cNvSpPr>
            <a:spLocks noChangeShapeType="1"/>
          </p:cNvSpPr>
          <p:nvPr/>
        </p:nvSpPr>
        <p:spPr bwMode="auto">
          <a:xfrm flipH="1">
            <a:off x="6383154" y="3465811"/>
            <a:ext cx="1028605" cy="0"/>
          </a:xfrm>
          <a:prstGeom prst="line">
            <a:avLst/>
          </a:prstGeom>
          <a:noFill/>
          <a:ln w="1270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8" name="Line 18"/>
          <p:cNvSpPr>
            <a:spLocks noChangeShapeType="1"/>
          </p:cNvSpPr>
          <p:nvPr/>
        </p:nvSpPr>
        <p:spPr bwMode="auto">
          <a:xfrm flipH="1">
            <a:off x="4385888" y="4389196"/>
            <a:ext cx="1457775" cy="0"/>
          </a:xfrm>
          <a:prstGeom prst="line">
            <a:avLst/>
          </a:prstGeom>
          <a:noFill/>
          <a:ln w="12700" cap="flat">
            <a:solidFill>
              <a:schemeClr val="bg1">
                <a:lumMod val="65000"/>
              </a:schemeClr>
            </a:solidFill>
            <a:prstDash val="solid"/>
            <a:miter lim="800000"/>
            <a:headEnd type="none" w="med" len="med"/>
            <a:tail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19" name="Line 19"/>
          <p:cNvSpPr>
            <a:spLocks noChangeShapeType="1"/>
          </p:cNvSpPr>
          <p:nvPr/>
        </p:nvSpPr>
        <p:spPr bwMode="auto">
          <a:xfrm flipH="1">
            <a:off x="6335965" y="5680532"/>
            <a:ext cx="1027329" cy="0"/>
          </a:xfrm>
          <a:prstGeom prst="line">
            <a:avLst/>
          </a:prstGeom>
          <a:noFill/>
          <a:ln w="1270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21" name="TextBox 46"/>
          <p:cNvSpPr txBox="1"/>
          <p:nvPr/>
        </p:nvSpPr>
        <p:spPr>
          <a:xfrm>
            <a:off x="3063875" y="1866265"/>
            <a:ext cx="1526540" cy="461645"/>
          </a:xfrm>
          <a:prstGeom prst="rect">
            <a:avLst/>
          </a:prstGeom>
          <a:noFill/>
        </p:spPr>
        <p:txBody>
          <a:bodyPr wrap="square" tIns="0" bIns="0" rtlCol="0" anchor="t">
            <a:spAutoFit/>
          </a:bodyPr>
          <a:lstStyle/>
          <a:p>
            <a:pPr algn="r">
              <a:lnSpc>
                <a:spcPct val="150000"/>
              </a:lnSpc>
            </a:pPr>
            <a:r>
              <a:rPr lang="zh-CN" altLang="en-US" sz="20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流量系列</a:t>
            </a:r>
            <a:endParaRPr lang="zh-CN" altLang="en-US" sz="20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25" name="TextBox 48"/>
          <p:cNvSpPr txBox="1"/>
          <p:nvPr/>
        </p:nvSpPr>
        <p:spPr>
          <a:xfrm>
            <a:off x="7598107" y="3119101"/>
            <a:ext cx="1198880" cy="461645"/>
          </a:xfrm>
          <a:prstGeom prst="rect">
            <a:avLst/>
          </a:prstGeom>
          <a:noFill/>
        </p:spPr>
        <p:txBody>
          <a:bodyPr wrap="none" tIns="0" bIns="0" rtlCol="0" anchor="t">
            <a:spAutoFit/>
          </a:bodyPr>
          <a:lstStyle/>
          <a:p>
            <a:pPr>
              <a:lnSpc>
                <a:spcPct val="150000"/>
              </a:lnSpc>
            </a:pPr>
            <a:r>
              <a:rPr lang="zh-CN" altLang="en-US" sz="20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压力系列</a:t>
            </a:r>
            <a:endParaRPr lang="zh-CN" altLang="en-US" sz="20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30" name="TextBox 50"/>
          <p:cNvSpPr txBox="1"/>
          <p:nvPr/>
        </p:nvSpPr>
        <p:spPr>
          <a:xfrm>
            <a:off x="3017592" y="4025666"/>
            <a:ext cx="1198880" cy="461645"/>
          </a:xfrm>
          <a:prstGeom prst="rect">
            <a:avLst/>
          </a:prstGeom>
          <a:noFill/>
        </p:spPr>
        <p:txBody>
          <a:bodyPr wrap="none" tIns="0" bIns="0" rtlCol="0" anchor="t">
            <a:spAutoFit/>
          </a:bodyPr>
          <a:lstStyle/>
          <a:p>
            <a:pPr algn="r">
              <a:lnSpc>
                <a:spcPct val="150000"/>
              </a:lnSpc>
            </a:pPr>
            <a:r>
              <a:rPr lang="zh-CN" altLang="en-US" sz="20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压力系列</a:t>
            </a:r>
            <a:endParaRPr lang="zh-CN" altLang="en-US" sz="20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32" name="TextBox 52"/>
          <p:cNvSpPr txBox="1"/>
          <p:nvPr/>
        </p:nvSpPr>
        <p:spPr>
          <a:xfrm>
            <a:off x="7472072" y="5282242"/>
            <a:ext cx="1198880" cy="461645"/>
          </a:xfrm>
          <a:prstGeom prst="rect">
            <a:avLst/>
          </a:prstGeom>
          <a:noFill/>
        </p:spPr>
        <p:txBody>
          <a:bodyPr wrap="none" tIns="0" bIns="0" rtlCol="0" anchor="t">
            <a:spAutoFit/>
          </a:bodyPr>
          <a:lstStyle/>
          <a:p>
            <a:pPr>
              <a:lnSpc>
                <a:spcPct val="150000"/>
              </a:lnSpc>
            </a:pPr>
            <a:r>
              <a:rPr lang="zh-CN" altLang="en-US" sz="20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液位系列</a:t>
            </a:r>
            <a:endParaRPr lang="zh-CN" altLang="en-US" sz="20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33" name="椭圆 32"/>
          <p:cNvSpPr/>
          <p:nvPr/>
        </p:nvSpPr>
        <p:spPr>
          <a:xfrm>
            <a:off x="6095314" y="1866413"/>
            <a:ext cx="1186434" cy="1186862"/>
          </a:xfrm>
          <a:prstGeom prst="ellipse">
            <a:avLst/>
          </a:prstGeom>
          <a:solidFill>
            <a:schemeClr val="accent5"/>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34" name="椭圆 33"/>
          <p:cNvSpPr/>
          <p:nvPr/>
        </p:nvSpPr>
        <p:spPr>
          <a:xfrm>
            <a:off x="4917964" y="2859626"/>
            <a:ext cx="1186434" cy="1186862"/>
          </a:xfrm>
          <a:prstGeom prst="ellipse">
            <a:avLst/>
          </a:prstGeom>
          <a:solidFill>
            <a:schemeClr val="accent1"/>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35" name="椭圆 34"/>
          <p:cNvSpPr/>
          <p:nvPr/>
        </p:nvSpPr>
        <p:spPr>
          <a:xfrm>
            <a:off x="6094596" y="3795446"/>
            <a:ext cx="1186434" cy="1186862"/>
          </a:xfrm>
          <a:prstGeom prst="ellipse">
            <a:avLst/>
          </a:prstGeom>
          <a:solidFill>
            <a:schemeClr val="accent5"/>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sp>
        <p:nvSpPr>
          <p:cNvPr id="36" name="椭圆 35"/>
          <p:cNvSpPr/>
          <p:nvPr/>
        </p:nvSpPr>
        <p:spPr>
          <a:xfrm>
            <a:off x="4915775" y="4813528"/>
            <a:ext cx="1186434" cy="1186862"/>
          </a:xfrm>
          <a:prstGeom prst="ellipse">
            <a:avLst/>
          </a:prstGeom>
          <a:solidFill>
            <a:schemeClr val="accent1"/>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dirty="0">
              <a:solidFill>
                <a:schemeClr val="bg1"/>
              </a:solidFill>
              <a:latin typeface="字魂35号-经典雅黑" panose="02000000000000000000" pitchFamily="2" charset="-122"/>
              <a:ea typeface="字魂35号-经典雅黑" panose="02000000000000000000" pitchFamily="2" charset="-122"/>
              <a:sym typeface="字魂35号-经典雅黑" panose="02000000000000000000" pitchFamily="2" charset="-122"/>
            </a:endParaRPr>
          </a:p>
        </p:txBody>
      </p:sp>
      <p:pic>
        <p:nvPicPr>
          <p:cNvPr id="2" name="图片 1" descr="F:\PTT\1.png1"/>
          <p:cNvPicPr>
            <a:picLocks noChangeAspect="1"/>
          </p:cNvPicPr>
          <p:nvPr/>
        </p:nvPicPr>
        <p:blipFill>
          <a:blip r:embed="rId1"/>
          <a:srcRect/>
          <a:stretch>
            <a:fillRect/>
          </a:stretch>
        </p:blipFill>
        <p:spPr>
          <a:xfrm>
            <a:off x="6364605" y="2163445"/>
            <a:ext cx="589280" cy="555625"/>
          </a:xfrm>
          <a:prstGeom prst="rect">
            <a:avLst/>
          </a:prstGeom>
        </p:spPr>
      </p:pic>
      <p:pic>
        <p:nvPicPr>
          <p:cNvPr id="3" name="图片 2" descr="2"/>
          <p:cNvPicPr>
            <a:picLocks noChangeAspect="1"/>
          </p:cNvPicPr>
          <p:nvPr/>
        </p:nvPicPr>
        <p:blipFill>
          <a:blip r:embed="rId2"/>
          <a:stretch>
            <a:fillRect/>
          </a:stretch>
        </p:blipFill>
        <p:spPr>
          <a:xfrm>
            <a:off x="5267325" y="3200400"/>
            <a:ext cx="548640" cy="558165"/>
          </a:xfrm>
          <a:prstGeom prst="rect">
            <a:avLst/>
          </a:prstGeom>
        </p:spPr>
      </p:pic>
      <p:pic>
        <p:nvPicPr>
          <p:cNvPr id="4" name="图片 3" descr="3"/>
          <p:cNvPicPr>
            <a:picLocks noChangeAspect="1"/>
          </p:cNvPicPr>
          <p:nvPr/>
        </p:nvPicPr>
        <p:blipFill>
          <a:blip r:embed="rId3"/>
          <a:stretch>
            <a:fillRect/>
          </a:stretch>
        </p:blipFill>
        <p:spPr>
          <a:xfrm>
            <a:off x="6517640" y="4055110"/>
            <a:ext cx="426720" cy="656590"/>
          </a:xfrm>
          <a:prstGeom prst="rect">
            <a:avLst/>
          </a:prstGeom>
        </p:spPr>
      </p:pic>
      <p:pic>
        <p:nvPicPr>
          <p:cNvPr id="5" name="图片 4" descr="4"/>
          <p:cNvPicPr>
            <a:picLocks noChangeAspect="1"/>
          </p:cNvPicPr>
          <p:nvPr/>
        </p:nvPicPr>
        <p:blipFill>
          <a:blip r:embed="rId4"/>
          <a:stretch>
            <a:fillRect/>
          </a:stretch>
        </p:blipFill>
        <p:spPr>
          <a:xfrm>
            <a:off x="5156200" y="5120640"/>
            <a:ext cx="636905" cy="560070"/>
          </a:xfrm>
          <a:prstGeom prst="rect">
            <a:avLst/>
          </a:prstGeom>
        </p:spPr>
      </p:pic>
      <p:sp>
        <p:nvSpPr>
          <p:cNvPr id="6" name="TextBox 46"/>
          <p:cNvSpPr txBox="1"/>
          <p:nvPr/>
        </p:nvSpPr>
        <p:spPr>
          <a:xfrm>
            <a:off x="3086735" y="2185035"/>
            <a:ext cx="1503680" cy="322580"/>
          </a:xfrm>
          <a:prstGeom prst="rect">
            <a:avLst/>
          </a:prstGeom>
          <a:noFill/>
        </p:spPr>
        <p:txBody>
          <a:bodyPr wrap="square" tIns="0" bIns="0" rtlCol="0" anchor="t">
            <a:spAutoFit/>
          </a:bodyPr>
          <a:p>
            <a:pPr algn="r">
              <a:lnSpc>
                <a:spcPct val="150000"/>
              </a:lnSpc>
            </a:pPr>
            <a:r>
              <a:rPr lang="zh-CN" altLang="en-US" sz="14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Flow series</a:t>
            </a:r>
            <a:endParaRPr lang="zh-CN" altLang="en-US" sz="14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7" name="TextBox 48"/>
          <p:cNvSpPr txBox="1"/>
          <p:nvPr/>
        </p:nvSpPr>
        <p:spPr>
          <a:xfrm>
            <a:off x="7598107" y="3449301"/>
            <a:ext cx="1516380" cy="322580"/>
          </a:xfrm>
          <a:prstGeom prst="rect">
            <a:avLst/>
          </a:prstGeom>
          <a:noFill/>
        </p:spPr>
        <p:txBody>
          <a:bodyPr wrap="none" tIns="0" bIns="0" rtlCol="0" anchor="t">
            <a:spAutoFit/>
          </a:bodyPr>
          <a:p>
            <a:pPr algn="l">
              <a:lnSpc>
                <a:spcPct val="150000"/>
              </a:lnSpc>
            </a:pPr>
            <a:r>
              <a:rPr lang="zh-CN" altLang="en-US" sz="14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Pressure series</a:t>
            </a:r>
            <a:endParaRPr lang="zh-CN" altLang="en-US" sz="14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8" name="TextBox 46"/>
          <p:cNvSpPr txBox="1"/>
          <p:nvPr/>
        </p:nvSpPr>
        <p:spPr>
          <a:xfrm>
            <a:off x="2263775" y="4400550"/>
            <a:ext cx="1930400" cy="322580"/>
          </a:xfrm>
          <a:prstGeom prst="rect">
            <a:avLst/>
          </a:prstGeom>
          <a:noFill/>
        </p:spPr>
        <p:txBody>
          <a:bodyPr wrap="square" tIns="0" bIns="0" rtlCol="0" anchor="t">
            <a:spAutoFit/>
          </a:bodyPr>
          <a:p>
            <a:pPr algn="r">
              <a:lnSpc>
                <a:spcPct val="150000"/>
              </a:lnSpc>
            </a:pPr>
            <a:r>
              <a:rPr lang="zh-CN" altLang="en-US" sz="14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Pressure series</a:t>
            </a:r>
            <a:endParaRPr lang="zh-CN" altLang="en-US" sz="1400" dirty="0">
              <a:solidFill>
                <a:srgbClr val="C00000"/>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9" name="TextBox 48"/>
          <p:cNvSpPr txBox="1"/>
          <p:nvPr/>
        </p:nvSpPr>
        <p:spPr>
          <a:xfrm>
            <a:off x="7499047" y="5685136"/>
            <a:ext cx="1871980" cy="322580"/>
          </a:xfrm>
          <a:prstGeom prst="rect">
            <a:avLst/>
          </a:prstGeom>
          <a:noFill/>
        </p:spPr>
        <p:txBody>
          <a:bodyPr wrap="none" tIns="0" bIns="0" rtlCol="0" anchor="t">
            <a:spAutoFit/>
          </a:bodyPr>
          <a:p>
            <a:pPr algn="l">
              <a:lnSpc>
                <a:spcPct val="150000"/>
              </a:lnSpc>
            </a:pPr>
            <a:r>
              <a:rPr lang="zh-CN" altLang="en-US" sz="14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rPr>
              <a:t>Liquid level series</a:t>
            </a:r>
            <a:endParaRPr lang="zh-CN" altLang="en-US" sz="1400" dirty="0">
              <a:solidFill>
                <a:schemeClr val="tx1">
                  <a:lumMod val="75000"/>
                  <a:lumOff val="25000"/>
                </a:schemeClr>
              </a:solidFill>
              <a:latin typeface="字魂35号-经典雅黑" panose="02000000000000000000" pitchFamily="2" charset="-122"/>
              <a:ea typeface="字魂35号-经典雅黑" panose="02000000000000000000" pitchFamily="2" charset="-122"/>
              <a:cs typeface="华文黑体" pitchFamily="2" charset="-122"/>
              <a:sym typeface="字魂35号-经典雅黑" panose="02000000000000000000" pitchFamily="2" charset="-122"/>
            </a:endParaRPr>
          </a:p>
        </p:txBody>
      </p:sp>
      <p:sp>
        <p:nvSpPr>
          <p:cNvPr id="29" name="圆角矩形 28"/>
          <p:cNvSpPr/>
          <p:nvPr/>
        </p:nvSpPr>
        <p:spPr>
          <a:xfrm>
            <a:off x="514985" y="67246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38" name="圆角矩形 37"/>
          <p:cNvSpPr/>
          <p:nvPr/>
        </p:nvSpPr>
        <p:spPr>
          <a:xfrm>
            <a:off x="710565" y="470535"/>
            <a:ext cx="419735" cy="40830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39" name="文本框 38"/>
          <p:cNvSpPr txBox="1"/>
          <p:nvPr/>
        </p:nvSpPr>
        <p:spPr>
          <a:xfrm>
            <a:off x="1232535" y="271145"/>
            <a:ext cx="1759585" cy="922020"/>
          </a:xfrm>
          <a:prstGeom prst="rect">
            <a:avLst/>
          </a:prstGeom>
          <a:noFill/>
        </p:spPr>
        <p:txBody>
          <a:bodyPr wrap="square" rtlCol="0" anchor="t">
            <a:spAutoFit/>
          </a:bodyPr>
          <a:p>
            <a:pPr algn="dist">
              <a:lnSpc>
                <a:spcPct val="150000"/>
              </a:lnSpc>
            </a:pPr>
            <a:r>
              <a:rPr lang="zh-CN" altLang="en-US" sz="2400" b="1">
                <a:solidFill>
                  <a:schemeClr val="accent5">
                    <a:lumMod val="75000"/>
                  </a:schemeClr>
                </a:solidFill>
                <a:cs typeface="+mn-ea"/>
                <a:sym typeface="+mn-lt"/>
              </a:rPr>
              <a:t>产品介绍</a:t>
            </a:r>
            <a:endParaRPr lang="zh-CN" altLang="en-US" sz="2400">
              <a:solidFill>
                <a:schemeClr val="accent5">
                  <a:lumMod val="75000"/>
                </a:schemeClr>
              </a:solidFill>
              <a:cs typeface="+mn-ea"/>
              <a:sym typeface="+mn-lt"/>
            </a:endParaRPr>
          </a:p>
          <a:p>
            <a:pPr algn="dist">
              <a:lnSpc>
                <a:spcPct val="150000"/>
              </a:lnSpc>
            </a:pPr>
            <a:r>
              <a:rPr lang="zh-CN" altLang="en-US" sz="1200">
                <a:solidFill>
                  <a:schemeClr val="accent5">
                    <a:lumMod val="75000"/>
                  </a:schemeClr>
                </a:solidFill>
                <a:cs typeface="+mn-ea"/>
                <a:sym typeface="+mn-lt"/>
              </a:rPr>
              <a:t>Product introduction</a:t>
            </a:r>
            <a:endParaRPr lang="zh-CN" altLang="en-US" sz="1200">
              <a:solidFill>
                <a:schemeClr val="accent5">
                  <a:lumMod val="7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500" advClick="0" advTm="2000">
        <p:random/>
      </p:transition>
    </mc:Choice>
    <mc:Fallback>
      <p:transition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40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35" presetClass="path" presetSubtype="0" decel="40000" fill="hold" grpId="1" nodeType="withEffect">
                                  <p:stCondLst>
                                    <p:cond delay="500"/>
                                  </p:stCondLst>
                                  <p:childTnLst>
                                    <p:animMotion origin="layout" path="M 0.08919 -1.48148E-6 L -0.0306 -1.48148E-6 " pathEditMode="relative" rAng="0" ptsTypes="AA">
                                      <p:cBhvr>
                                        <p:cTn id="12" dur="1000" fill="hold"/>
                                        <p:tgtEl>
                                          <p:spTgt spid="33"/>
                                        </p:tgtEl>
                                        <p:attrNameLst>
                                          <p:attrName>ppt_x</p:attrName>
                                          <p:attrName>ppt_y</p:attrName>
                                        </p:attrNameLst>
                                      </p:cBhvr>
                                      <p:rCtr x="-5990" y="0"/>
                                    </p:animMotion>
                                  </p:childTnLst>
                                </p:cTn>
                              </p:par>
                              <p:par>
                                <p:cTn id="13" presetID="35" presetClass="path" presetSubtype="0" accel="40000" decel="40000" fill="hold" grpId="2" nodeType="withEffect">
                                  <p:stCondLst>
                                    <p:cond delay="1500"/>
                                  </p:stCondLst>
                                  <p:childTnLst>
                                    <p:animMotion origin="layout" path="M 4.16667E-7 -1.48148E-6 L -0.03073 -1.48148E-6 " pathEditMode="relative" rAng="0" ptsTypes="AA">
                                      <p:cBhvr>
                                        <p:cTn id="14" dur="1000" spd="-100000" fill="hold"/>
                                        <p:tgtEl>
                                          <p:spTgt spid="33"/>
                                        </p:tgtEl>
                                        <p:attrNameLst>
                                          <p:attrName>ppt_x</p:attrName>
                                          <p:attrName>ppt_y</p:attrName>
                                        </p:attrNameLst>
                                      </p:cBhvr>
                                      <p:rCtr x="-1536" y="0"/>
                                    </p:animMotion>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22" presetClass="entr" presetSubtype="2"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12" presetClass="entr" presetSubtype="2"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ppt_x</p:attrName>
                                        </p:attrNameLst>
                                      </p:cBhvr>
                                      <p:tavLst>
                                        <p:tav tm="0">
                                          <p:val>
                                            <p:strVal val="#ppt_x+#ppt_w*1.125000"/>
                                          </p:val>
                                        </p:tav>
                                        <p:tav tm="100000">
                                          <p:val>
                                            <p:strVal val="#ppt_x"/>
                                          </p:val>
                                        </p:tav>
                                      </p:tavLst>
                                    </p:anim>
                                    <p:animEffect transition="in" filter="wipe(left)">
                                      <p:cBhvr>
                                        <p:cTn id="24" dur="500"/>
                                        <p:tgtEl>
                                          <p:spTgt spid="21"/>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35" presetClass="path" presetSubtype="0" decel="40000" fill="hold" grpId="1" nodeType="withEffect">
                                  <p:stCondLst>
                                    <p:cond delay="1500"/>
                                  </p:stCondLst>
                                  <p:childTnLst>
                                    <p:animMotion origin="layout" path="M 0.03073 -4.44444E-6 L -0.08906 -4.44444E-6 " pathEditMode="relative" rAng="0" ptsTypes="AA">
                                      <p:cBhvr>
                                        <p:cTn id="29" dur="1000" spd="-100000" fill="hold"/>
                                        <p:tgtEl>
                                          <p:spTgt spid="34"/>
                                        </p:tgtEl>
                                        <p:attrNameLst>
                                          <p:attrName>ppt_x</p:attrName>
                                          <p:attrName>ppt_y</p:attrName>
                                        </p:attrNameLst>
                                      </p:cBhvr>
                                      <p:rCtr x="-5990" y="0"/>
                                    </p:animMotion>
                                  </p:childTnLst>
                                </p:cTn>
                              </p:par>
                              <p:par>
                                <p:cTn id="30" presetID="35" presetClass="path" presetSubtype="0" accel="40000" decel="40000" fill="hold" grpId="2" nodeType="withEffect">
                                  <p:stCondLst>
                                    <p:cond delay="2500"/>
                                  </p:stCondLst>
                                  <p:childTnLst>
                                    <p:animMotion origin="layout" path="M 0.03073 -4.44444E-6 L -4.16667E-6 -4.44444E-6 " pathEditMode="relative" rAng="0" ptsTypes="AA">
                                      <p:cBhvr>
                                        <p:cTn id="31" dur="1000" fill="hold"/>
                                        <p:tgtEl>
                                          <p:spTgt spid="34"/>
                                        </p:tgtEl>
                                        <p:attrNameLst>
                                          <p:attrName>ppt_x</p:attrName>
                                          <p:attrName>ppt_y</p:attrName>
                                        </p:attrNameLst>
                                      </p:cBhvr>
                                      <p:rCtr x="-1536" y="0"/>
                                    </p:animMotion>
                                  </p:childTnLst>
                                </p:cTn>
                              </p:par>
                              <p:par>
                                <p:cTn id="32" presetID="10" presetClass="entr" presetSubtype="0" fill="hold" grpId="0" nodeType="withEffect">
                                  <p:stCondLst>
                                    <p:cond delay="1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22" presetClass="entr" presetSubtype="8" fill="hold" grpId="0" nodeType="withEffect">
                                  <p:stCondLst>
                                    <p:cond delay="150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12" presetClass="entr" presetSubtype="8" fill="hold" grpId="0" nodeType="withEffect">
                                  <p:stCondLst>
                                    <p:cond delay="20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p:tgtEl>
                                          <p:spTgt spid="25"/>
                                        </p:tgtEl>
                                        <p:attrNameLst>
                                          <p:attrName>ppt_x</p:attrName>
                                        </p:attrNameLst>
                                      </p:cBhvr>
                                      <p:tavLst>
                                        <p:tav tm="0">
                                          <p:val>
                                            <p:strVal val="#ppt_x-#ppt_w*1.125000"/>
                                          </p:val>
                                        </p:tav>
                                        <p:tav tm="100000">
                                          <p:val>
                                            <p:strVal val="#ppt_x"/>
                                          </p:val>
                                        </p:tav>
                                      </p:tavLst>
                                    </p:anim>
                                    <p:animEffect transition="in" filter="wipe(right)">
                                      <p:cBhvr>
                                        <p:cTn id="41" dur="500"/>
                                        <p:tgtEl>
                                          <p:spTgt spid="25"/>
                                        </p:tgtEl>
                                      </p:cBhvr>
                                    </p:animEffect>
                                  </p:childTnLst>
                                </p:cTn>
                              </p:par>
                              <p:par>
                                <p:cTn id="42" presetID="10" presetClass="entr" presetSubtype="0" fill="hold" grpId="0" nodeType="withEffect">
                                  <p:stCondLst>
                                    <p:cond delay="250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35" presetClass="path" presetSubtype="0" decel="40000" fill="hold" grpId="1" nodeType="withEffect">
                                  <p:stCondLst>
                                    <p:cond delay="2500"/>
                                  </p:stCondLst>
                                  <p:childTnLst>
                                    <p:animMotion origin="layout" path="M 0.08919 -1.48148E-6 L -0.0306 -1.48148E-6 " pathEditMode="relative" rAng="0" ptsTypes="AA">
                                      <p:cBhvr>
                                        <p:cTn id="46" dur="1000" fill="hold"/>
                                        <p:tgtEl>
                                          <p:spTgt spid="35"/>
                                        </p:tgtEl>
                                        <p:attrNameLst>
                                          <p:attrName>ppt_x</p:attrName>
                                          <p:attrName>ppt_y</p:attrName>
                                        </p:attrNameLst>
                                      </p:cBhvr>
                                      <p:rCtr x="-5990" y="0"/>
                                    </p:animMotion>
                                  </p:childTnLst>
                                </p:cTn>
                              </p:par>
                              <p:par>
                                <p:cTn id="47" presetID="35" presetClass="path" presetSubtype="0" accel="40000" decel="40000" fill="hold" grpId="2" nodeType="withEffect">
                                  <p:stCondLst>
                                    <p:cond delay="3500"/>
                                  </p:stCondLst>
                                  <p:childTnLst>
                                    <p:animMotion origin="layout" path="M 4.16667E-7 -1.48148E-6 L -0.03073 -1.48148E-6 " pathEditMode="relative" rAng="0" ptsTypes="AA">
                                      <p:cBhvr>
                                        <p:cTn id="48" dur="1000" spd="-100000" fill="hold"/>
                                        <p:tgtEl>
                                          <p:spTgt spid="35"/>
                                        </p:tgtEl>
                                        <p:attrNameLst>
                                          <p:attrName>ppt_x</p:attrName>
                                          <p:attrName>ppt_y</p:attrName>
                                        </p:attrNameLst>
                                      </p:cBhvr>
                                      <p:rCtr x="-1536" y="0"/>
                                    </p:animMotion>
                                  </p:childTnLst>
                                </p:cTn>
                              </p:par>
                              <p:par>
                                <p:cTn id="49" presetID="10" presetClass="entr" presetSubtype="0" fill="hold" grpId="0" nodeType="withEffect">
                                  <p:stCondLst>
                                    <p:cond delay="25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22" presetClass="entr" presetSubtype="2" fill="hold" grpId="0" nodeType="withEffect">
                                  <p:stCondLst>
                                    <p:cond delay="2500"/>
                                  </p:stCondLst>
                                  <p:childTnLst>
                                    <p:set>
                                      <p:cBhvr>
                                        <p:cTn id="53" dur="1" fill="hold">
                                          <p:stCondLst>
                                            <p:cond delay="0"/>
                                          </p:stCondLst>
                                        </p:cTn>
                                        <p:tgtEl>
                                          <p:spTgt spid="18"/>
                                        </p:tgtEl>
                                        <p:attrNameLst>
                                          <p:attrName>style.visibility</p:attrName>
                                        </p:attrNameLst>
                                      </p:cBhvr>
                                      <p:to>
                                        <p:strVal val="visible"/>
                                      </p:to>
                                    </p:set>
                                    <p:animEffect transition="in" filter="wipe(right)">
                                      <p:cBhvr>
                                        <p:cTn id="54" dur="500"/>
                                        <p:tgtEl>
                                          <p:spTgt spid="18"/>
                                        </p:tgtEl>
                                      </p:cBhvr>
                                    </p:animEffect>
                                  </p:childTnLst>
                                </p:cTn>
                              </p:par>
                              <p:par>
                                <p:cTn id="55" presetID="12" presetClass="entr" presetSubtype="2" fill="hold" grpId="0" nodeType="withEffect">
                                  <p:stCondLst>
                                    <p:cond delay="30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p:tgtEl>
                                          <p:spTgt spid="30"/>
                                        </p:tgtEl>
                                        <p:attrNameLst>
                                          <p:attrName>ppt_x</p:attrName>
                                        </p:attrNameLst>
                                      </p:cBhvr>
                                      <p:tavLst>
                                        <p:tav tm="0">
                                          <p:val>
                                            <p:strVal val="#ppt_x+#ppt_w*1.125000"/>
                                          </p:val>
                                        </p:tav>
                                        <p:tav tm="100000">
                                          <p:val>
                                            <p:strVal val="#ppt_x"/>
                                          </p:val>
                                        </p:tav>
                                      </p:tavLst>
                                    </p:anim>
                                    <p:animEffect transition="in" filter="wipe(left)">
                                      <p:cBhvr>
                                        <p:cTn id="58" dur="500"/>
                                        <p:tgtEl>
                                          <p:spTgt spid="30"/>
                                        </p:tgtEl>
                                      </p:cBhvr>
                                    </p:animEffect>
                                  </p:childTnLst>
                                </p:cTn>
                              </p:par>
                              <p:par>
                                <p:cTn id="59" presetID="10" presetClass="entr" presetSubtype="0" fill="hold" grpId="0" nodeType="withEffect">
                                  <p:stCondLst>
                                    <p:cond delay="350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35" presetClass="path" presetSubtype="0" decel="40000" fill="hold" grpId="1" nodeType="withEffect">
                                  <p:stCondLst>
                                    <p:cond delay="3500"/>
                                  </p:stCondLst>
                                  <p:childTnLst>
                                    <p:animMotion origin="layout" path="M 0.03073 -4.44444E-6 L -0.08906 -4.44444E-6 " pathEditMode="relative" rAng="0" ptsTypes="AA">
                                      <p:cBhvr>
                                        <p:cTn id="63" dur="1000" spd="-100000" fill="hold"/>
                                        <p:tgtEl>
                                          <p:spTgt spid="36"/>
                                        </p:tgtEl>
                                        <p:attrNameLst>
                                          <p:attrName>ppt_x</p:attrName>
                                          <p:attrName>ppt_y</p:attrName>
                                        </p:attrNameLst>
                                      </p:cBhvr>
                                      <p:rCtr x="-5990" y="0"/>
                                    </p:animMotion>
                                  </p:childTnLst>
                                </p:cTn>
                              </p:par>
                              <p:par>
                                <p:cTn id="64" presetID="35" presetClass="path" presetSubtype="0" accel="40000" decel="40000" fill="hold" grpId="2" nodeType="withEffect">
                                  <p:stCondLst>
                                    <p:cond delay="4500"/>
                                  </p:stCondLst>
                                  <p:childTnLst>
                                    <p:animMotion origin="layout" path="M 0.03073 -4.44444E-6 L -4.16667E-6 -4.44444E-6 " pathEditMode="relative" rAng="0" ptsTypes="AA">
                                      <p:cBhvr>
                                        <p:cTn id="65" dur="1000" fill="hold"/>
                                        <p:tgtEl>
                                          <p:spTgt spid="36"/>
                                        </p:tgtEl>
                                        <p:attrNameLst>
                                          <p:attrName>ppt_x</p:attrName>
                                          <p:attrName>ppt_y</p:attrName>
                                        </p:attrNameLst>
                                      </p:cBhvr>
                                      <p:rCtr x="-1536" y="0"/>
                                    </p:animMotion>
                                  </p:childTnLst>
                                </p:cTn>
                              </p:par>
                              <p:par>
                                <p:cTn id="66" presetID="10" presetClass="entr" presetSubtype="0" fill="hold" grpId="0" nodeType="withEffect">
                                  <p:stCondLst>
                                    <p:cond delay="35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22" presetClass="entr" presetSubtype="8" fill="hold" grpId="0" nodeType="withEffect">
                                  <p:stCondLst>
                                    <p:cond delay="350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par>
                                <p:cTn id="72" presetID="12" presetClass="entr" presetSubtype="8" fill="hold" grpId="0" nodeType="withEffect">
                                  <p:stCondLst>
                                    <p:cond delay="400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p:tgtEl>
                                          <p:spTgt spid="32"/>
                                        </p:tgtEl>
                                        <p:attrNameLst>
                                          <p:attrName>ppt_x</p:attrName>
                                        </p:attrNameLst>
                                      </p:cBhvr>
                                      <p:tavLst>
                                        <p:tav tm="0">
                                          <p:val>
                                            <p:strVal val="#ppt_x-#ppt_w*1.125000"/>
                                          </p:val>
                                        </p:tav>
                                        <p:tav tm="100000">
                                          <p:val>
                                            <p:strVal val="#ppt_x"/>
                                          </p:val>
                                        </p:tav>
                                      </p:tavLst>
                                    </p:anim>
                                    <p:animEffect transition="in" filter="wipe(right)">
                                      <p:cBhvr>
                                        <p:cTn id="75" dur="500"/>
                                        <p:tgtEl>
                                          <p:spTgt spid="32"/>
                                        </p:tgtEl>
                                      </p:cBhvr>
                                    </p:animEffect>
                                  </p:childTnLst>
                                </p:cTn>
                              </p:par>
                              <p:par>
                                <p:cTn id="76" presetID="12" presetClass="entr" presetSubtype="2" fill="hold" grpId="0" nodeType="withEffect">
                                  <p:stCondLst>
                                    <p:cond delay="1000"/>
                                  </p:stCondLst>
                                  <p:childTnLst>
                                    <p:set>
                                      <p:cBhvr>
                                        <p:cTn id="77" dur="1" fill="hold">
                                          <p:stCondLst>
                                            <p:cond delay="0"/>
                                          </p:stCondLst>
                                        </p:cTn>
                                        <p:tgtEl>
                                          <p:spTgt spid="6"/>
                                        </p:tgtEl>
                                        <p:attrNameLst>
                                          <p:attrName>style.visibility</p:attrName>
                                        </p:attrNameLst>
                                      </p:cBhvr>
                                      <p:to>
                                        <p:strVal val="visible"/>
                                      </p:to>
                                    </p:set>
                                    <p:anim calcmode="lin" valueType="num">
                                      <p:cBhvr additive="base">
                                        <p:cTn id="78" dur="500"/>
                                        <p:tgtEl>
                                          <p:spTgt spid="6"/>
                                        </p:tgtEl>
                                        <p:attrNameLst>
                                          <p:attrName>ppt_x</p:attrName>
                                        </p:attrNameLst>
                                      </p:cBhvr>
                                      <p:tavLst>
                                        <p:tav tm="0">
                                          <p:val>
                                            <p:strVal val="#ppt_x+#ppt_w*1.125000"/>
                                          </p:val>
                                        </p:tav>
                                        <p:tav tm="100000">
                                          <p:val>
                                            <p:strVal val="#ppt_x"/>
                                          </p:val>
                                        </p:tav>
                                      </p:tavLst>
                                    </p:anim>
                                    <p:animEffect transition="in" filter="wipe(left)">
                                      <p:cBhvr>
                                        <p:cTn id="79" dur="500"/>
                                        <p:tgtEl>
                                          <p:spTgt spid="6"/>
                                        </p:tgtEl>
                                      </p:cBhvr>
                                    </p:animEffect>
                                  </p:childTnLst>
                                </p:cTn>
                              </p:par>
                              <p:par>
                                <p:cTn id="80" presetID="12" presetClass="entr" presetSubtype="8" fill="hold" grpId="0" nodeType="withEffect">
                                  <p:stCondLst>
                                    <p:cond delay="2000"/>
                                  </p:stCondLst>
                                  <p:childTnLst>
                                    <p:set>
                                      <p:cBhvr>
                                        <p:cTn id="81" dur="1" fill="hold">
                                          <p:stCondLst>
                                            <p:cond delay="0"/>
                                          </p:stCondLst>
                                        </p:cTn>
                                        <p:tgtEl>
                                          <p:spTgt spid="7"/>
                                        </p:tgtEl>
                                        <p:attrNameLst>
                                          <p:attrName>style.visibility</p:attrName>
                                        </p:attrNameLst>
                                      </p:cBhvr>
                                      <p:to>
                                        <p:strVal val="visible"/>
                                      </p:to>
                                    </p:set>
                                    <p:anim calcmode="lin" valueType="num">
                                      <p:cBhvr additive="base">
                                        <p:cTn id="82" dur="500"/>
                                        <p:tgtEl>
                                          <p:spTgt spid="7"/>
                                        </p:tgtEl>
                                        <p:attrNameLst>
                                          <p:attrName>ppt_x</p:attrName>
                                        </p:attrNameLst>
                                      </p:cBhvr>
                                      <p:tavLst>
                                        <p:tav tm="0">
                                          <p:val>
                                            <p:strVal val="#ppt_x-#ppt_w*1.125000"/>
                                          </p:val>
                                        </p:tav>
                                        <p:tav tm="100000">
                                          <p:val>
                                            <p:strVal val="#ppt_x"/>
                                          </p:val>
                                        </p:tav>
                                      </p:tavLst>
                                    </p:anim>
                                    <p:animEffect transition="in" filter="wipe(right)">
                                      <p:cBhvr>
                                        <p:cTn id="83" dur="500"/>
                                        <p:tgtEl>
                                          <p:spTgt spid="7"/>
                                        </p:tgtEl>
                                      </p:cBhvr>
                                    </p:animEffect>
                                  </p:childTnLst>
                                </p:cTn>
                              </p:par>
                              <p:par>
                                <p:cTn id="84" presetID="12" presetClass="entr" presetSubtype="2" fill="hold" grpId="0" nodeType="withEffect">
                                  <p:stCondLst>
                                    <p:cond delay="1000"/>
                                  </p:stCondLst>
                                  <p:childTnLst>
                                    <p:set>
                                      <p:cBhvr>
                                        <p:cTn id="85" dur="1" fill="hold">
                                          <p:stCondLst>
                                            <p:cond delay="0"/>
                                          </p:stCondLst>
                                        </p:cTn>
                                        <p:tgtEl>
                                          <p:spTgt spid="8"/>
                                        </p:tgtEl>
                                        <p:attrNameLst>
                                          <p:attrName>style.visibility</p:attrName>
                                        </p:attrNameLst>
                                      </p:cBhvr>
                                      <p:to>
                                        <p:strVal val="visible"/>
                                      </p:to>
                                    </p:set>
                                    <p:anim calcmode="lin" valueType="num">
                                      <p:cBhvr additive="base">
                                        <p:cTn id="86" dur="500"/>
                                        <p:tgtEl>
                                          <p:spTgt spid="8"/>
                                        </p:tgtEl>
                                        <p:attrNameLst>
                                          <p:attrName>ppt_x</p:attrName>
                                        </p:attrNameLst>
                                      </p:cBhvr>
                                      <p:tavLst>
                                        <p:tav tm="0">
                                          <p:val>
                                            <p:strVal val="#ppt_x+#ppt_w*1.125000"/>
                                          </p:val>
                                        </p:tav>
                                        <p:tav tm="100000">
                                          <p:val>
                                            <p:strVal val="#ppt_x"/>
                                          </p:val>
                                        </p:tav>
                                      </p:tavLst>
                                    </p:anim>
                                    <p:animEffect transition="in" filter="wipe(left)">
                                      <p:cBhvr>
                                        <p:cTn id="87" dur="500"/>
                                        <p:tgtEl>
                                          <p:spTgt spid="8"/>
                                        </p:tgtEl>
                                      </p:cBhvr>
                                    </p:animEffect>
                                  </p:childTnLst>
                                </p:cTn>
                              </p:par>
                              <p:par>
                                <p:cTn id="88" presetID="12" presetClass="entr" presetSubtype="8" fill="hold" grpId="0" nodeType="withEffect">
                                  <p:stCondLst>
                                    <p:cond delay="2000"/>
                                  </p:stCondLst>
                                  <p:childTnLst>
                                    <p:set>
                                      <p:cBhvr>
                                        <p:cTn id="89" dur="1" fill="hold">
                                          <p:stCondLst>
                                            <p:cond delay="0"/>
                                          </p:stCondLst>
                                        </p:cTn>
                                        <p:tgtEl>
                                          <p:spTgt spid="9"/>
                                        </p:tgtEl>
                                        <p:attrNameLst>
                                          <p:attrName>style.visibility</p:attrName>
                                        </p:attrNameLst>
                                      </p:cBhvr>
                                      <p:to>
                                        <p:strVal val="visible"/>
                                      </p:to>
                                    </p:set>
                                    <p:anim calcmode="lin" valueType="num">
                                      <p:cBhvr additive="base">
                                        <p:cTn id="90" dur="500"/>
                                        <p:tgtEl>
                                          <p:spTgt spid="9"/>
                                        </p:tgtEl>
                                        <p:attrNameLst>
                                          <p:attrName>ppt_x</p:attrName>
                                        </p:attrNameLst>
                                      </p:cBhvr>
                                      <p:tavLst>
                                        <p:tav tm="0">
                                          <p:val>
                                            <p:strVal val="#ppt_x-#ppt_w*1.125000"/>
                                          </p:val>
                                        </p:tav>
                                        <p:tav tm="100000">
                                          <p:val>
                                            <p:strVal val="#ppt_x"/>
                                          </p:val>
                                        </p:tav>
                                      </p:tavLst>
                                    </p:anim>
                                    <p:animEffect transition="in" filter="wipe(right)">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1" grpId="0"/>
      <p:bldP spid="25" grpId="0"/>
      <p:bldP spid="30" grpId="0"/>
      <p:bldP spid="32" grpId="0"/>
      <p:bldP spid="33" grpId="0" bldLvl="0" animBg="1"/>
      <p:bldP spid="33" grpId="1" bldLvl="0" animBg="1"/>
      <p:bldP spid="33" grpId="2" bldLvl="0" animBg="1"/>
      <p:bldP spid="34" grpId="0" bldLvl="0" animBg="1"/>
      <p:bldP spid="34" grpId="1" bldLvl="0" animBg="1"/>
      <p:bldP spid="34" grpId="2" bldLvl="0" animBg="1"/>
      <p:bldP spid="35" grpId="0" bldLvl="0" animBg="1"/>
      <p:bldP spid="35" grpId="1" bldLvl="0" animBg="1"/>
      <p:bldP spid="35" grpId="2" bldLvl="0" animBg="1"/>
      <p:bldP spid="36" grpId="0" bldLvl="0" animBg="1"/>
      <p:bldP spid="36" grpId="1" bldLvl="0" animBg="1"/>
      <p:bldP spid="36" grpId="2" bldLvl="0" animBg="1"/>
      <p:bldP spid="6" grpId="0"/>
      <p:bldP spid="7" grpId="0"/>
      <p:bldP spid="8" grpId="0"/>
      <p:bldP spid="9"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MH" val="20160202215101"/>
  <p:tag name="MH_LIBRARY" val="GRAPHIC"/>
  <p:tag name="MH_TYPE" val="Other"/>
  <p:tag name="MH_ORDER" val="9"/>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KSO_WPP_MARK_KEY" val="25bad57a-13b3-41c4-93df-e85a12ed0bcc"/>
  <p:tag name="COMMONDATA" val="eyJoZGlkIjoiYWUxYmY4NjczMWI1ZWY3NWExOTA3MGIzMjZlZDc4ZTMifQ=="/>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MH" val="20160202215101"/>
  <p:tag name="MH_LIBRARY" val="GRAPHIC"/>
  <p:tag name="MH_TYPE" val="Other"/>
  <p:tag name="MH_ORDER" val="9"/>
</p:tagLst>
</file>

<file path=ppt/tags/tag5.xml><?xml version="1.0" encoding="utf-8"?>
<p:tagLst xmlns:p="http://schemas.openxmlformats.org/presentationml/2006/main">
  <p:tag name="MH" val="20160202215101"/>
  <p:tag name="MH_LIBRARY" val="GRAPHIC"/>
  <p:tag name="MH_TYPE" val="Other"/>
  <p:tag name="MH_ORDER" val="9"/>
</p:tagLst>
</file>

<file path=ppt/tags/tag6.xml><?xml version="1.0" encoding="utf-8"?>
<p:tagLst xmlns:p="http://schemas.openxmlformats.org/presentationml/2006/main">
  <p:tag name="MH" val="20160202215101"/>
  <p:tag name="MH_LIBRARY" val="GRAPHIC"/>
  <p:tag name="MH_TYPE" val="Other"/>
  <p:tag name="MH_ORDER" val="9"/>
</p:tagLst>
</file>

<file path=ppt/tags/tag7.xml><?xml version="1.0" encoding="utf-8"?>
<p:tagLst xmlns:p="http://schemas.openxmlformats.org/presentationml/2006/main">
  <p:tag name="MH" val="20160202215101"/>
  <p:tag name="MH_LIBRARY" val="GRAPHIC"/>
  <p:tag name="MH_TYPE" val="Other"/>
  <p:tag name="MH_ORDER" val="9"/>
</p:tagLst>
</file>

<file path=ppt/tags/tag8.xml><?xml version="1.0" encoding="utf-8"?>
<p:tagLst xmlns:p="http://schemas.openxmlformats.org/presentationml/2006/main">
  <p:tag name="MH" val="20160202215101"/>
  <p:tag name="MH_LIBRARY" val="GRAPHIC"/>
  <p:tag name="MH_TYPE" val="Other"/>
  <p:tag name="MH_ORDER" val="9"/>
</p:tagLst>
</file>

<file path=ppt/tags/tag9.xml><?xml version="1.0" encoding="utf-8"?>
<p:tagLst xmlns:p="http://schemas.openxmlformats.org/presentationml/2006/main">
  <p:tag name="MH" val="20160202215101"/>
  <p:tag name="MH_LIBRARY" val="GRAPHIC"/>
  <p:tag name="MH_TYPE" val="Other"/>
  <p:tag name="MH_ORDER" val="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movolv0">
      <a:majorFont>
        <a:latin typeface=""/>
        <a:ea typeface="字魂59号-创粗黑"/>
        <a:cs typeface=""/>
      </a:majorFont>
      <a:minorFont>
        <a:latin typeface=""/>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w="38100">
          <a:solidFill>
            <a:schemeClr val="bg1"/>
          </a:solidFill>
        </a:ln>
        <a:effectLst>
          <a:outerShdw blurRad="241300" dist="38100" dir="5400000" sx="90000" sy="-19000" rotWithShape="0">
            <a:schemeClr val="tx1">
              <a:alpha val="10000"/>
            </a:schemeClr>
          </a:outerShdw>
        </a:effectLst>
      </a:spPr>
      <a:bodyPr rot="0" vertOverflow="overflow" horzOverflow="overflow" vert="horz" wrap="square" lIns="91440" tIns="45720" rIns="91440" bIns="45720" numCol="1" spcCol="0" rtlCol="0" fromWordArt="0" anchor="ctr" anchorCtr="0" forceAA="0" compatLnSpc="1">
        <a:noAutofit/>
      </a:bodyPr>
      <a:lstStyle>
        <a:defPPr algn="ctr">
          <a:defRPr lang="zh-CN" altLang="en-US" sz="2400" dirty="0">
            <a:solidFill>
              <a:srgbClr val="FEFABC"/>
            </a:solidFill>
            <a:latin typeface="字魂35号-经典雅黑" panose="02000000000000000000" pitchFamily="2" charset="-122"/>
            <a:ea typeface="字魂35号-经典雅黑" panose="02000000000000000000" pitchFamily="2" charset="-122"/>
            <a:sym typeface="字魂35号-经典雅黑" panose="02000000000000000000"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6991</Words>
  <Application>WPS 演示</Application>
  <PresentationFormat>宽屏</PresentationFormat>
  <Paragraphs>306</Paragraphs>
  <Slides>19</Slides>
  <Notes>25</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19</vt:i4>
      </vt:variant>
    </vt:vector>
  </HeadingPairs>
  <TitlesOfParts>
    <vt:vector size="42" baseType="lpstr">
      <vt:lpstr>Arial</vt:lpstr>
      <vt:lpstr>宋体</vt:lpstr>
      <vt:lpstr>Wingdings</vt:lpstr>
      <vt:lpstr>字魂35号-经典雅黑</vt:lpstr>
      <vt:lpstr>黑体</vt:lpstr>
      <vt:lpstr>字魂105号-简雅黑</vt:lpstr>
      <vt:lpstr>方正黑体简体</vt:lpstr>
      <vt:lpstr>Adobe 黑体 Std R</vt:lpstr>
      <vt:lpstr>Impact MT Std</vt:lpstr>
      <vt:lpstr>微软雅黑</vt:lpstr>
      <vt:lpstr>仿宋_GB2312</vt:lpstr>
      <vt:lpstr>字魂59号-创粗黑</vt:lpstr>
      <vt:lpstr>Arial</vt:lpstr>
      <vt:lpstr>华文黑体</vt:lpstr>
      <vt:lpstr>Roboto Thin</vt:lpstr>
      <vt:lpstr>朗太書体</vt:lpstr>
      <vt:lpstr>字魂45号-冰宇雅宋</vt:lpstr>
      <vt:lpstr>Aparajita</vt:lpstr>
      <vt:lpstr>Arial Unicode MS</vt:lpstr>
      <vt:lpstr>Calibri</vt:lpstr>
      <vt:lpstr>仿宋</vt:lpstr>
      <vt:lpstr>字魂59号-创粗黑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Ty</cp:lastModifiedBy>
  <cp:revision>34</cp:revision>
  <dcterms:created xsi:type="dcterms:W3CDTF">2021-07-31T06:53:00Z</dcterms:created>
  <dcterms:modified xsi:type="dcterms:W3CDTF">2022-09-22T05:20:14Z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D9C07C988353412EB3D79C5ECBDC4CB2</vt:lpwstr>
  </property>
  <property fmtid="{D5CDD505-2E9C-101B-9397-08002B2CF9AE}" pid="3" name="KSOProductBuildVer">
    <vt:lpwstr>2052-11.1.0.12358</vt:lpwstr>
  </property>
</Properties>
</file>